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1"/>
  </p:notesMasterIdLst>
  <p:handoutMasterIdLst>
    <p:handoutMasterId r:id="rId12"/>
  </p:handoutMasterIdLst>
  <p:sldIdLst>
    <p:sldId id="911" r:id="rId2"/>
    <p:sldId id="1149" r:id="rId3"/>
    <p:sldId id="1118" r:id="rId4"/>
    <p:sldId id="1120" r:id="rId5"/>
    <p:sldId id="1156" r:id="rId6"/>
    <p:sldId id="1157" r:id="rId7"/>
    <p:sldId id="1158" r:id="rId8"/>
    <p:sldId id="1151" r:id="rId9"/>
    <p:sldId id="1152" r:id="rId1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orient="horz" pos="3162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C60"/>
    <a:srgbClr val="2B9895"/>
    <a:srgbClr val="5ABCC7"/>
    <a:srgbClr val="00F7EC"/>
    <a:srgbClr val="FFFFFF"/>
    <a:srgbClr val="078593"/>
    <a:srgbClr val="39AB78"/>
    <a:srgbClr val="B4E6CF"/>
    <a:srgbClr val="5B97C9"/>
    <a:srgbClr val="08B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 autoAdjust="0"/>
    <p:restoredTop sz="85044" autoAdjust="0"/>
  </p:normalViewPr>
  <p:slideViewPr>
    <p:cSldViewPr snapToGrid="0">
      <p:cViewPr varScale="1">
        <p:scale>
          <a:sx n="133" d="100"/>
          <a:sy n="133" d="100"/>
        </p:scale>
        <p:origin x="400" y="264"/>
      </p:cViewPr>
      <p:guideLst>
        <p:guide orient="horz" pos="3162"/>
        <p:guide pos="204"/>
        <p:guide pos="295"/>
        <p:guide pos="4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3306"/>
    </p:cViewPr>
  </p:sorterViewPr>
  <p:notesViewPr>
    <p:cSldViewPr snapToGrid="0">
      <p:cViewPr varScale="1">
        <p:scale>
          <a:sx n="70" d="100"/>
          <a:sy n="70" d="100"/>
        </p:scale>
        <p:origin x="251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35CFA-9B2C-4648-BB83-358973A6AFF0}" type="datetimeFigureOut">
              <a:rPr lang="ko-KR" altLang="en-US" smtClean="0"/>
              <a:pPr/>
              <a:t>2018. 12. 23.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626C-EDE2-494C-9D03-7155EE2846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6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E796-C743-4485-BF87-233C9833FEB2}" type="datetimeFigureOut">
              <a:rPr lang="ko-KR" altLang="en-US" smtClean="0"/>
              <a:pPr/>
              <a:t>2018. 12. 23.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E03E-3AD7-4EDF-A220-67AA78E7DE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8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DE03E-3AD7-4EDF-A220-67AA78E7DEA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9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DE03E-3AD7-4EDF-A220-67AA78E7DEA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43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안드로이드 앱의 </a:t>
            </a:r>
            <a:r>
              <a:rPr kumimoji="1" lang="en-US" altLang="ko-KR" dirty="0" smtClean="0"/>
              <a:t>UI </a:t>
            </a:r>
            <a:r>
              <a:rPr kumimoji="1" lang="ko-KR" altLang="en-US" dirty="0" smtClean="0"/>
              <a:t>설계는 </a:t>
            </a:r>
            <a:r>
              <a:rPr kumimoji="1" lang="en-US" altLang="ko-KR" dirty="0" err="1" smtClean="0"/>
              <a:t>Android</a:t>
            </a:r>
            <a:r>
              <a:rPr kumimoji="1" lang="en-US" altLang="ko-KR" baseline="0" dirty="0" err="1" smtClean="0"/>
              <a:t>Studio</a:t>
            </a:r>
            <a:r>
              <a:rPr kumimoji="1" lang="ko-KR" altLang="en-US" baseline="0" dirty="0" smtClean="0"/>
              <a:t>의 </a:t>
            </a:r>
            <a:r>
              <a:rPr kumimoji="1" lang="en-US" altLang="ko-KR" baseline="0" dirty="0" err="1" smtClean="0"/>
              <a:t>LayoutEditor</a:t>
            </a:r>
            <a:r>
              <a:rPr kumimoji="1" lang="ko-KR" altLang="en-US" baseline="0" dirty="0" smtClean="0"/>
              <a:t>를 이용할 수도 있고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직접 </a:t>
            </a:r>
            <a:r>
              <a:rPr kumimoji="1" lang="en-US" altLang="ko-KR" baseline="0" dirty="0" smtClean="0"/>
              <a:t>XML </a:t>
            </a:r>
            <a:r>
              <a:rPr kumimoji="1" lang="ko-KR" altLang="en-US" baseline="0" dirty="0" smtClean="0"/>
              <a:t>파일을 편집할 수도 있습니다</a:t>
            </a:r>
            <a:r>
              <a:rPr kumimoji="1" lang="en-US" altLang="ko-KR" baseline="0" dirty="0" smtClean="0"/>
              <a:t>.</a:t>
            </a:r>
            <a:br>
              <a:rPr kumimoji="1" lang="en-US" altLang="ko-KR" baseline="0" dirty="0" smtClean="0"/>
            </a:br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LayoutEditor</a:t>
            </a:r>
            <a:r>
              <a:rPr kumimoji="1" lang="ko-KR" altLang="en-US" baseline="0" dirty="0" smtClean="0"/>
              <a:t>는 드래그 앤 드롭 방식의 </a:t>
            </a:r>
            <a:r>
              <a:rPr kumimoji="1" lang="en-US" altLang="ko-KR" baseline="0" dirty="0" smtClean="0"/>
              <a:t>WYSIWYG </a:t>
            </a:r>
            <a:r>
              <a:rPr kumimoji="1" lang="ko-KR" altLang="en-US" baseline="0" dirty="0" smtClean="0"/>
              <a:t>에디터로서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쉽게 </a:t>
            </a:r>
            <a:r>
              <a:rPr kumimoji="1" lang="en-US" altLang="ko-KR" baseline="0" dirty="0" smtClean="0"/>
              <a:t>UI</a:t>
            </a:r>
            <a:r>
              <a:rPr kumimoji="1" lang="ko-KR" altLang="en-US" baseline="0" dirty="0" smtClean="0"/>
              <a:t>를 설계할 수 있고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다양한 폰과 </a:t>
            </a:r>
            <a:r>
              <a:rPr kumimoji="1" lang="ko-KR" altLang="en-US" baseline="0" dirty="0" err="1" smtClean="0"/>
              <a:t>테블릿에</a:t>
            </a:r>
            <a:r>
              <a:rPr kumimoji="1" lang="ko-KR" altLang="en-US" baseline="0" dirty="0" smtClean="0"/>
              <a:t> 대한 프리뷰 뿐만 아니라 다양한 안드로이드 버전에 대해서도 테스트 해 볼 수 있습니다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또한 </a:t>
            </a:r>
            <a:r>
              <a:rPr kumimoji="1" lang="en-US" altLang="ko-KR" dirty="0" err="1" smtClean="0"/>
              <a:t>LayoutEditor</a:t>
            </a:r>
            <a:r>
              <a:rPr kumimoji="1" lang="ko-KR" altLang="en-US" dirty="0" smtClean="0"/>
              <a:t>통해 설계된 </a:t>
            </a:r>
            <a:r>
              <a:rPr kumimoji="1" lang="en-US" altLang="ko-KR" dirty="0" smtClean="0"/>
              <a:t>UI</a:t>
            </a:r>
            <a:r>
              <a:rPr kumimoji="1" lang="ko-KR" altLang="en-US" dirty="0" smtClean="0"/>
              <a:t>는</a:t>
            </a:r>
            <a:r>
              <a:rPr kumimoji="1" lang="ko-KR" altLang="en-US" baseline="0" dirty="0" smtClean="0"/>
              <a:t> 실시간으로 </a:t>
            </a:r>
            <a:r>
              <a:rPr kumimoji="1" lang="en-US" altLang="ko-KR" baseline="0" dirty="0" smtClean="0"/>
              <a:t>XML </a:t>
            </a:r>
            <a:r>
              <a:rPr kumimoji="1" lang="ko-KR" altLang="en-US" baseline="0" dirty="0" smtClean="0"/>
              <a:t>코드로 자동변환되고</a:t>
            </a:r>
            <a:r>
              <a:rPr kumimoji="1" lang="en-US" altLang="ko-KR" baseline="0" dirty="0" smtClean="0"/>
              <a:t>, XML </a:t>
            </a:r>
            <a:r>
              <a:rPr kumimoji="1" lang="ko-KR" altLang="en-US" baseline="0" dirty="0" smtClean="0"/>
              <a:t>코드를 수정하면 화면 </a:t>
            </a:r>
            <a:r>
              <a:rPr kumimoji="1" lang="ko-KR" altLang="en-US" baseline="0" dirty="0" err="1" smtClean="0"/>
              <a:t>다지인이</a:t>
            </a:r>
            <a:r>
              <a:rPr kumimoji="1" lang="ko-KR" altLang="en-US" baseline="0" dirty="0" smtClean="0"/>
              <a:t> 자동으로 업데이트 됩니다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dirty="0" err="1" smtClean="0"/>
              <a:t>LayoutEditor</a:t>
            </a:r>
            <a:r>
              <a:rPr kumimoji="1" lang="ko-KR" altLang="en-US" dirty="0" smtClean="0"/>
              <a:t>를 이용하면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XML </a:t>
            </a:r>
            <a:r>
              <a:rPr kumimoji="1" lang="ko-KR" altLang="en-US" baseline="0" dirty="0" smtClean="0"/>
              <a:t>태그나 속성을 </a:t>
            </a:r>
            <a:r>
              <a:rPr kumimoji="1" lang="ko-KR" altLang="en-US" baseline="0" dirty="0" err="1" smtClean="0"/>
              <a:t>잘몰라도</a:t>
            </a:r>
            <a:r>
              <a:rPr kumimoji="1" lang="ko-KR" altLang="en-US" baseline="0" dirty="0" smtClean="0"/>
              <a:t> 쉽게 설계를 할 수 있지만</a:t>
            </a:r>
            <a:r>
              <a:rPr kumimoji="1" lang="en-US" altLang="ko-KR" baseline="0" dirty="0" smtClean="0"/>
              <a:t>, XML </a:t>
            </a:r>
            <a:r>
              <a:rPr kumimoji="1" lang="ko-KR" altLang="en-US" baseline="0" dirty="0" smtClean="0"/>
              <a:t>파일을 직접 편집하면 </a:t>
            </a:r>
            <a:r>
              <a:rPr kumimoji="1" lang="en-US" altLang="ko-KR" baseline="0" dirty="0" err="1" smtClean="0"/>
              <a:t>Copy&amp;paste</a:t>
            </a:r>
            <a:r>
              <a:rPr kumimoji="1" lang="ko-KR" altLang="en-US" baseline="0" dirty="0" smtClean="0"/>
              <a:t>를 통해 보다 신속하게 화면 설계가 가능할 수 있습니다</a:t>
            </a:r>
            <a:r>
              <a:rPr kumimoji="1" lang="en-US" altLang="ko-KR" baseline="0" dirty="0" smtClean="0"/>
              <a:t>. </a:t>
            </a:r>
          </a:p>
          <a:p>
            <a:r>
              <a:rPr kumimoji="1" lang="ko-KR" altLang="en-US" baseline="0" dirty="0" smtClean="0"/>
              <a:t>물론 필요한 </a:t>
            </a:r>
            <a:r>
              <a:rPr kumimoji="1" lang="en-US" altLang="ko-KR" baseline="0" dirty="0" smtClean="0"/>
              <a:t>XML </a:t>
            </a:r>
            <a:r>
              <a:rPr kumimoji="1" lang="ko-KR" altLang="en-US" baseline="0" dirty="0" smtClean="0"/>
              <a:t>태그나 속성을 잘 알아야 한 다는 </a:t>
            </a:r>
            <a:r>
              <a:rPr kumimoji="1" lang="ko-KR" altLang="en-US" baseline="0" dirty="0" err="1" smtClean="0"/>
              <a:t>전제에서죠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3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이와 같이 생성된 레이아웃 </a:t>
            </a:r>
            <a:r>
              <a:rPr kumimoji="1" lang="en-US" altLang="ko-KR" dirty="0" smtClean="0"/>
              <a:t>XML</a:t>
            </a:r>
            <a:r>
              <a:rPr kumimoji="1" lang="ko-KR" altLang="en-US" dirty="0" smtClean="0"/>
              <a:t>은 앱 </a:t>
            </a:r>
            <a:r>
              <a:rPr kumimoji="1" lang="ko-KR" altLang="en-US" dirty="0" err="1" smtClean="0"/>
              <a:t>실행시</a:t>
            </a:r>
            <a:r>
              <a:rPr kumimoji="1" lang="ko-KR" altLang="en-US" dirty="0" smtClean="0"/>
              <a:t> 로드</a:t>
            </a:r>
            <a:r>
              <a:rPr kumimoji="1" lang="ko-KR" altLang="en-US" baseline="0" dirty="0" smtClean="0"/>
              <a:t> 되면서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레이아웃의 각 </a:t>
            </a:r>
            <a:r>
              <a:rPr kumimoji="1" lang="en-US" altLang="ko-KR" baseline="0" dirty="0" smtClean="0"/>
              <a:t>UI </a:t>
            </a:r>
            <a:r>
              <a:rPr kumimoji="1" lang="ko-KR" altLang="en-US" baseline="0" dirty="0" smtClean="0"/>
              <a:t>요소를 런타임 객체로 생성합니다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앞서 예제에서 레이아웃에 정의된 세개의 </a:t>
            </a:r>
            <a:r>
              <a:rPr kumimoji="1" lang="en-US" altLang="ko-KR" baseline="0" dirty="0" err="1" smtClean="0"/>
              <a:t>TextView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Button </a:t>
            </a:r>
            <a:r>
              <a:rPr kumimoji="1" lang="ko-KR" altLang="en-US" baseline="0" dirty="0" smtClean="0"/>
              <a:t>요소는 각각 런타임 객체로 생성되고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이 생성된 객체를 안드로이드 코드에서 사용할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코드에서 생성된 객체를 사용하려면 </a:t>
            </a:r>
            <a:r>
              <a:rPr kumimoji="1" lang="en-US" altLang="ko-KR" baseline="0" dirty="0" err="1" smtClean="0"/>
              <a:t>findViewById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메소드를</a:t>
            </a:r>
            <a:r>
              <a:rPr kumimoji="1" lang="ko-KR" altLang="en-US" baseline="0" dirty="0" smtClean="0"/>
              <a:t> 사용해야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2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이와 같이 생성된 레이아웃 </a:t>
            </a:r>
            <a:r>
              <a:rPr kumimoji="1" lang="en-US" altLang="ko-KR" dirty="0" smtClean="0"/>
              <a:t>XML</a:t>
            </a:r>
            <a:r>
              <a:rPr kumimoji="1" lang="ko-KR" altLang="en-US" dirty="0" smtClean="0"/>
              <a:t>은 앱 </a:t>
            </a:r>
            <a:r>
              <a:rPr kumimoji="1" lang="ko-KR" altLang="en-US" dirty="0" err="1" smtClean="0"/>
              <a:t>실행시</a:t>
            </a:r>
            <a:r>
              <a:rPr kumimoji="1" lang="ko-KR" altLang="en-US" dirty="0" smtClean="0"/>
              <a:t> 로드</a:t>
            </a:r>
            <a:r>
              <a:rPr kumimoji="1" lang="ko-KR" altLang="en-US" baseline="0" dirty="0" smtClean="0"/>
              <a:t> 되면서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레이아웃의 각 </a:t>
            </a:r>
            <a:r>
              <a:rPr kumimoji="1" lang="en-US" altLang="ko-KR" baseline="0" dirty="0" smtClean="0"/>
              <a:t>UI </a:t>
            </a:r>
            <a:r>
              <a:rPr kumimoji="1" lang="ko-KR" altLang="en-US" baseline="0" dirty="0" smtClean="0"/>
              <a:t>요소를 런타임 객체로 생성합니다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앞서 예제에서 레이아웃에 정의된 세개의 </a:t>
            </a:r>
            <a:r>
              <a:rPr kumimoji="1" lang="en-US" altLang="ko-KR" baseline="0" dirty="0" err="1" smtClean="0"/>
              <a:t>TextView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Button </a:t>
            </a:r>
            <a:r>
              <a:rPr kumimoji="1" lang="ko-KR" altLang="en-US" baseline="0" dirty="0" smtClean="0"/>
              <a:t>요소는 각각 런타임 객체로 생성되고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이 생성된 객체를 안드로이드 코드에서 사용할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코드에서 생성된 객체를 사용하려면 </a:t>
            </a:r>
            <a:r>
              <a:rPr kumimoji="1" lang="en-US" altLang="ko-KR" baseline="0" dirty="0" err="1" smtClean="0"/>
              <a:t>findViewById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메소드를</a:t>
            </a:r>
            <a:r>
              <a:rPr kumimoji="1" lang="ko-KR" altLang="en-US" baseline="0" dirty="0" smtClean="0"/>
              <a:t> 사용해야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이와 같이 생성된 레이아웃 </a:t>
            </a:r>
            <a:r>
              <a:rPr kumimoji="1" lang="en-US" altLang="ko-KR" dirty="0" smtClean="0"/>
              <a:t>XML</a:t>
            </a:r>
            <a:r>
              <a:rPr kumimoji="1" lang="ko-KR" altLang="en-US" dirty="0" smtClean="0"/>
              <a:t>은 앱 </a:t>
            </a:r>
            <a:r>
              <a:rPr kumimoji="1" lang="ko-KR" altLang="en-US" dirty="0" err="1" smtClean="0"/>
              <a:t>실행시</a:t>
            </a:r>
            <a:r>
              <a:rPr kumimoji="1" lang="ko-KR" altLang="en-US" dirty="0" smtClean="0"/>
              <a:t> 로드</a:t>
            </a:r>
            <a:r>
              <a:rPr kumimoji="1" lang="ko-KR" altLang="en-US" baseline="0" dirty="0" smtClean="0"/>
              <a:t> 되면서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레이아웃의 각 </a:t>
            </a:r>
            <a:r>
              <a:rPr kumimoji="1" lang="en-US" altLang="ko-KR" baseline="0" dirty="0" smtClean="0"/>
              <a:t>UI </a:t>
            </a:r>
            <a:r>
              <a:rPr kumimoji="1" lang="ko-KR" altLang="en-US" baseline="0" dirty="0" smtClean="0"/>
              <a:t>요소를 런타임 객체로 생성합니다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앞서 예제에서 레이아웃에 정의된 세개의 </a:t>
            </a:r>
            <a:r>
              <a:rPr kumimoji="1" lang="en-US" altLang="ko-KR" baseline="0" dirty="0" err="1" smtClean="0"/>
              <a:t>TextView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Button </a:t>
            </a:r>
            <a:r>
              <a:rPr kumimoji="1" lang="ko-KR" altLang="en-US" baseline="0" dirty="0" smtClean="0"/>
              <a:t>요소는 각각 런타임 객체로 생성되고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이 생성된 객체를 안드로이드 코드에서 사용할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코드에서 생성된 객체를 사용하려면 </a:t>
            </a:r>
            <a:r>
              <a:rPr kumimoji="1" lang="en-US" altLang="ko-KR" baseline="0" dirty="0" err="1" smtClean="0"/>
              <a:t>findViewById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메소드를</a:t>
            </a:r>
            <a:r>
              <a:rPr kumimoji="1" lang="ko-KR" altLang="en-US" baseline="0" dirty="0" smtClean="0"/>
              <a:t> 사용해야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04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이와 같이 생성된 레이아웃 </a:t>
            </a:r>
            <a:r>
              <a:rPr kumimoji="1" lang="en-US" altLang="ko-KR" dirty="0" smtClean="0"/>
              <a:t>XML</a:t>
            </a:r>
            <a:r>
              <a:rPr kumimoji="1" lang="ko-KR" altLang="en-US" dirty="0" smtClean="0"/>
              <a:t>은 앱 </a:t>
            </a:r>
            <a:r>
              <a:rPr kumimoji="1" lang="ko-KR" altLang="en-US" dirty="0" err="1" smtClean="0"/>
              <a:t>실행시</a:t>
            </a:r>
            <a:r>
              <a:rPr kumimoji="1" lang="ko-KR" altLang="en-US" dirty="0" smtClean="0"/>
              <a:t> 로드</a:t>
            </a:r>
            <a:r>
              <a:rPr kumimoji="1" lang="ko-KR" altLang="en-US" baseline="0" dirty="0" smtClean="0"/>
              <a:t> 되면서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레이아웃의 각 </a:t>
            </a:r>
            <a:r>
              <a:rPr kumimoji="1" lang="en-US" altLang="ko-KR" baseline="0" dirty="0" smtClean="0"/>
              <a:t>UI </a:t>
            </a:r>
            <a:r>
              <a:rPr kumimoji="1" lang="ko-KR" altLang="en-US" baseline="0" dirty="0" smtClean="0"/>
              <a:t>요소를 런타임 객체로 생성합니다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앞서 예제에서 레이아웃에 정의된 세개의 </a:t>
            </a:r>
            <a:r>
              <a:rPr kumimoji="1" lang="en-US" altLang="ko-KR" baseline="0" dirty="0" err="1" smtClean="0"/>
              <a:t>TextView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Button </a:t>
            </a:r>
            <a:r>
              <a:rPr kumimoji="1" lang="ko-KR" altLang="en-US" baseline="0" dirty="0" smtClean="0"/>
              <a:t>요소는 각각 런타임 객체로 생성되고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이 생성된 객체를 안드로이드 코드에서 사용할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코드에서 생성된 객체를 사용하려면 </a:t>
            </a:r>
            <a:r>
              <a:rPr kumimoji="1" lang="en-US" altLang="ko-KR" baseline="0" dirty="0" err="1" smtClean="0"/>
              <a:t>findViewById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메소드를</a:t>
            </a:r>
            <a:r>
              <a:rPr kumimoji="1" lang="ko-KR" altLang="en-US" baseline="0" dirty="0" smtClean="0"/>
              <a:t> 사용해야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4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이와 같이 생성된 레이아웃 </a:t>
            </a:r>
            <a:r>
              <a:rPr kumimoji="1" lang="en-US" altLang="ko-KR" dirty="0" smtClean="0"/>
              <a:t>XML</a:t>
            </a:r>
            <a:r>
              <a:rPr kumimoji="1" lang="ko-KR" altLang="en-US" dirty="0" smtClean="0"/>
              <a:t>은 앱 </a:t>
            </a:r>
            <a:r>
              <a:rPr kumimoji="1" lang="ko-KR" altLang="en-US" dirty="0" err="1" smtClean="0"/>
              <a:t>실행시</a:t>
            </a:r>
            <a:r>
              <a:rPr kumimoji="1" lang="ko-KR" altLang="en-US" dirty="0" smtClean="0"/>
              <a:t> 로드</a:t>
            </a:r>
            <a:r>
              <a:rPr kumimoji="1" lang="ko-KR" altLang="en-US" baseline="0" dirty="0" smtClean="0"/>
              <a:t> 되면서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레이아웃의 각 </a:t>
            </a:r>
            <a:r>
              <a:rPr kumimoji="1" lang="en-US" altLang="ko-KR" baseline="0" dirty="0" smtClean="0"/>
              <a:t>UI </a:t>
            </a:r>
            <a:r>
              <a:rPr kumimoji="1" lang="ko-KR" altLang="en-US" baseline="0" dirty="0" smtClean="0"/>
              <a:t>요소를 런타임 객체로 생성합니다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앞서 예제에서 레이아웃에 정의된 세개의 </a:t>
            </a:r>
            <a:r>
              <a:rPr kumimoji="1" lang="en-US" altLang="ko-KR" baseline="0" dirty="0" err="1" smtClean="0"/>
              <a:t>TextView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Button </a:t>
            </a:r>
            <a:r>
              <a:rPr kumimoji="1" lang="ko-KR" altLang="en-US" baseline="0" dirty="0" smtClean="0"/>
              <a:t>요소는 각각 런타임 객체로 생성되고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이 생성된 객체를 안드로이드 코드에서 사용할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코드에서 생성된 객체를 사용하려면 </a:t>
            </a:r>
            <a:r>
              <a:rPr kumimoji="1" lang="en-US" altLang="ko-KR" baseline="0" dirty="0" err="1" smtClean="0"/>
              <a:t>findViewById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메소드를</a:t>
            </a:r>
            <a:r>
              <a:rPr kumimoji="1" lang="ko-KR" altLang="en-US" baseline="0" dirty="0" smtClean="0"/>
              <a:t> 사용해야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02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이와 같이 생성된 레이아웃 </a:t>
            </a:r>
            <a:r>
              <a:rPr kumimoji="1" lang="en-US" altLang="ko-KR" dirty="0" smtClean="0"/>
              <a:t>XML</a:t>
            </a:r>
            <a:r>
              <a:rPr kumimoji="1" lang="ko-KR" altLang="en-US" dirty="0" smtClean="0"/>
              <a:t>은 앱 </a:t>
            </a:r>
            <a:r>
              <a:rPr kumimoji="1" lang="ko-KR" altLang="en-US" dirty="0" err="1" smtClean="0"/>
              <a:t>실행시</a:t>
            </a:r>
            <a:r>
              <a:rPr kumimoji="1" lang="ko-KR" altLang="en-US" dirty="0" smtClean="0"/>
              <a:t> 로드</a:t>
            </a:r>
            <a:r>
              <a:rPr kumimoji="1" lang="ko-KR" altLang="en-US" baseline="0" dirty="0" smtClean="0"/>
              <a:t> 되면서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레이아웃의 각 </a:t>
            </a:r>
            <a:r>
              <a:rPr kumimoji="1" lang="en-US" altLang="ko-KR" baseline="0" dirty="0" smtClean="0"/>
              <a:t>UI </a:t>
            </a:r>
            <a:r>
              <a:rPr kumimoji="1" lang="ko-KR" altLang="en-US" baseline="0" dirty="0" smtClean="0"/>
              <a:t>요소를 런타임 객체로 생성합니다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앞서 예제에서 레이아웃에 정의된 세개의 </a:t>
            </a:r>
            <a:r>
              <a:rPr kumimoji="1" lang="en-US" altLang="ko-KR" baseline="0" dirty="0" err="1" smtClean="0"/>
              <a:t>TextView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Button </a:t>
            </a:r>
            <a:r>
              <a:rPr kumimoji="1" lang="ko-KR" altLang="en-US" baseline="0" dirty="0" smtClean="0"/>
              <a:t>요소는 각각 런타임 객체로 생성되고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이 생성된 객체를 안드로이드 코드에서 사용할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코드에서 생성된 객체를 사용하려면 </a:t>
            </a:r>
            <a:r>
              <a:rPr kumimoji="1" lang="en-US" altLang="ko-KR" baseline="0" dirty="0" err="1" smtClean="0"/>
              <a:t>findViewById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메소드를</a:t>
            </a:r>
            <a:r>
              <a:rPr kumimoji="1" lang="ko-KR" altLang="en-US" baseline="0" dirty="0" smtClean="0"/>
              <a:t> 사용해야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C3991-0891-4B9B-9107-753A5083944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6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6EB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-352425" y="593408"/>
            <a:ext cx="9772650" cy="3956685"/>
            <a:chOff x="-352425" y="636270"/>
            <a:chExt cx="9772650" cy="3956685"/>
          </a:xfrm>
        </p:grpSpPr>
        <p:cxnSp>
          <p:nvCxnSpPr>
            <p:cNvPr id="11" name="직선 연결선 10"/>
            <p:cNvCxnSpPr/>
            <p:nvPr userDrawn="1"/>
          </p:nvCxnSpPr>
          <p:spPr>
            <a:xfrm>
              <a:off x="-352425" y="636270"/>
              <a:ext cx="977265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-352425" y="4592955"/>
              <a:ext cx="9772650" cy="0"/>
            </a:xfrm>
            <a:prstGeom prst="line">
              <a:avLst/>
            </a:prstGeom>
            <a:ln w="31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 userDrawn="1"/>
        </p:nvGrpSpPr>
        <p:grpSpPr>
          <a:xfrm>
            <a:off x="600075" y="-419100"/>
            <a:ext cx="7943850" cy="6124574"/>
            <a:chOff x="575830" y="-419100"/>
            <a:chExt cx="7943850" cy="6124574"/>
          </a:xfrm>
        </p:grpSpPr>
        <p:cxnSp>
          <p:nvCxnSpPr>
            <p:cNvPr id="10" name="직선 연결선 9"/>
            <p:cNvCxnSpPr/>
            <p:nvPr userDrawn="1"/>
          </p:nvCxnSpPr>
          <p:spPr>
            <a:xfrm>
              <a:off x="575830" y="-419100"/>
              <a:ext cx="0" cy="5972175"/>
            </a:xfrm>
            <a:prstGeom prst="line">
              <a:avLst/>
            </a:prstGeom>
            <a:ln w="31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8519680" y="-266701"/>
              <a:ext cx="0" cy="5972175"/>
            </a:xfrm>
            <a:prstGeom prst="line">
              <a:avLst/>
            </a:prstGeom>
            <a:ln w="31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/>
          <p:nvPr userDrawn="1"/>
        </p:nvCxnSpPr>
        <p:spPr>
          <a:xfrm>
            <a:off x="4572000" y="-419101"/>
            <a:ext cx="0" cy="5972175"/>
          </a:xfrm>
          <a:prstGeom prst="line">
            <a:avLst/>
          </a:prstGeom>
          <a:ln w="31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68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" y="0"/>
            <a:ext cx="91315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91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2018. 12. 23.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698864"/>
            <a:ext cx="8686800" cy="4286250"/>
          </a:xfr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메인">
    <p:bg>
      <p:bgPr>
        <a:solidFill>
          <a:srgbClr val="85D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442" y="-1074681"/>
            <a:ext cx="4229100" cy="4219575"/>
          </a:xfrm>
          <a:prstGeom prst="rect">
            <a:avLst/>
          </a:prstGeom>
        </p:spPr>
      </p:pic>
      <p:sp>
        <p:nvSpPr>
          <p:cNvPr id="5" name="직사각형 13"/>
          <p:cNvSpPr/>
          <p:nvPr userDrawn="1"/>
        </p:nvSpPr>
        <p:spPr>
          <a:xfrm>
            <a:off x="0" y="1072055"/>
            <a:ext cx="9143999" cy="4074598"/>
          </a:xfrm>
          <a:custGeom>
            <a:avLst/>
            <a:gdLst>
              <a:gd name="connsiteX0" fmla="*/ 0 w 9112469"/>
              <a:gd name="connsiteY0" fmla="*/ 0 h 3279227"/>
              <a:gd name="connsiteX1" fmla="*/ 9112469 w 9112469"/>
              <a:gd name="connsiteY1" fmla="*/ 0 h 3279227"/>
              <a:gd name="connsiteX2" fmla="*/ 9112469 w 9112469"/>
              <a:gd name="connsiteY2" fmla="*/ 3279227 h 3279227"/>
              <a:gd name="connsiteX3" fmla="*/ 0 w 9112469"/>
              <a:gd name="connsiteY3" fmla="*/ 3279227 h 3279227"/>
              <a:gd name="connsiteX4" fmla="*/ 0 w 9112469"/>
              <a:gd name="connsiteY4" fmla="*/ 0 h 3279227"/>
              <a:gd name="connsiteX0" fmla="*/ 18918 w 9112469"/>
              <a:gd name="connsiteY0" fmla="*/ 945931 h 3279227"/>
              <a:gd name="connsiteX1" fmla="*/ 9112469 w 9112469"/>
              <a:gd name="connsiteY1" fmla="*/ 0 h 3279227"/>
              <a:gd name="connsiteX2" fmla="*/ 9112469 w 9112469"/>
              <a:gd name="connsiteY2" fmla="*/ 3279227 h 3279227"/>
              <a:gd name="connsiteX3" fmla="*/ 0 w 9112469"/>
              <a:gd name="connsiteY3" fmla="*/ 3279227 h 3279227"/>
              <a:gd name="connsiteX4" fmla="*/ 18918 w 9112469"/>
              <a:gd name="connsiteY4" fmla="*/ 945931 h 3279227"/>
              <a:gd name="connsiteX0" fmla="*/ 18918 w 9112469"/>
              <a:gd name="connsiteY0" fmla="*/ 1273853 h 3607149"/>
              <a:gd name="connsiteX1" fmla="*/ 9106163 w 9112469"/>
              <a:gd name="connsiteY1" fmla="*/ 0 h 3607149"/>
              <a:gd name="connsiteX2" fmla="*/ 9112469 w 9112469"/>
              <a:gd name="connsiteY2" fmla="*/ 3607149 h 3607149"/>
              <a:gd name="connsiteX3" fmla="*/ 0 w 9112469"/>
              <a:gd name="connsiteY3" fmla="*/ 3607149 h 3607149"/>
              <a:gd name="connsiteX4" fmla="*/ 18918 w 9112469"/>
              <a:gd name="connsiteY4" fmla="*/ 1273853 h 3607149"/>
              <a:gd name="connsiteX0" fmla="*/ 18918 w 9112469"/>
              <a:gd name="connsiteY0" fmla="*/ 2049516 h 4382812"/>
              <a:gd name="connsiteX1" fmla="*/ 9099856 w 9112469"/>
              <a:gd name="connsiteY1" fmla="*/ 0 h 4382812"/>
              <a:gd name="connsiteX2" fmla="*/ 9112469 w 9112469"/>
              <a:gd name="connsiteY2" fmla="*/ 4382812 h 4382812"/>
              <a:gd name="connsiteX3" fmla="*/ 0 w 9112469"/>
              <a:gd name="connsiteY3" fmla="*/ 4382812 h 4382812"/>
              <a:gd name="connsiteX4" fmla="*/ 18918 w 9112469"/>
              <a:gd name="connsiteY4" fmla="*/ 2049516 h 4382812"/>
              <a:gd name="connsiteX0" fmla="*/ 0 w 9112470"/>
              <a:gd name="connsiteY0" fmla="*/ 2055822 h 4382812"/>
              <a:gd name="connsiteX1" fmla="*/ 9099857 w 9112470"/>
              <a:gd name="connsiteY1" fmla="*/ 0 h 4382812"/>
              <a:gd name="connsiteX2" fmla="*/ 9112470 w 9112470"/>
              <a:gd name="connsiteY2" fmla="*/ 4382812 h 4382812"/>
              <a:gd name="connsiteX3" fmla="*/ 1 w 9112470"/>
              <a:gd name="connsiteY3" fmla="*/ 4382812 h 4382812"/>
              <a:gd name="connsiteX4" fmla="*/ 0 w 9112470"/>
              <a:gd name="connsiteY4" fmla="*/ 2055822 h 438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2470" h="4382812">
                <a:moveTo>
                  <a:pt x="0" y="2055822"/>
                </a:moveTo>
                <a:lnTo>
                  <a:pt x="9099857" y="0"/>
                </a:lnTo>
                <a:cubicBezTo>
                  <a:pt x="9104061" y="1460937"/>
                  <a:pt x="9108266" y="2921875"/>
                  <a:pt x="9112470" y="4382812"/>
                </a:cubicBezTo>
                <a:lnTo>
                  <a:pt x="1" y="4382812"/>
                </a:lnTo>
                <a:cubicBezTo>
                  <a:pt x="1" y="3607149"/>
                  <a:pt x="0" y="2831485"/>
                  <a:pt x="0" y="2055822"/>
                </a:cubicBezTo>
                <a:close/>
              </a:path>
            </a:pathLst>
          </a:custGeom>
          <a:solidFill>
            <a:srgbClr val="00B7AF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373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1514563"/>
            <a:ext cx="3652875" cy="364374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</p:pic>
      <p:sp>
        <p:nvSpPr>
          <p:cNvPr id="9" name="직사각형 1"/>
          <p:cNvSpPr/>
          <p:nvPr userDrawn="1"/>
        </p:nvSpPr>
        <p:spPr>
          <a:xfrm>
            <a:off x="3065929" y="0"/>
            <a:ext cx="6078070" cy="5156947"/>
          </a:xfrm>
          <a:custGeom>
            <a:avLst/>
            <a:gdLst>
              <a:gd name="connsiteX0" fmla="*/ 0 w 5298142"/>
              <a:gd name="connsiteY0" fmla="*/ 0 h 5143500"/>
              <a:gd name="connsiteX1" fmla="*/ 5298142 w 5298142"/>
              <a:gd name="connsiteY1" fmla="*/ 0 h 5143500"/>
              <a:gd name="connsiteX2" fmla="*/ 5298142 w 5298142"/>
              <a:gd name="connsiteY2" fmla="*/ 5143500 h 5143500"/>
              <a:gd name="connsiteX3" fmla="*/ 0 w 5298142"/>
              <a:gd name="connsiteY3" fmla="*/ 5143500 h 5143500"/>
              <a:gd name="connsiteX4" fmla="*/ 0 w 5298142"/>
              <a:gd name="connsiteY4" fmla="*/ 0 h 5143500"/>
              <a:gd name="connsiteX0" fmla="*/ 1472453 w 6770595"/>
              <a:gd name="connsiteY0" fmla="*/ 0 h 5156947"/>
              <a:gd name="connsiteX1" fmla="*/ 6770595 w 6770595"/>
              <a:gd name="connsiteY1" fmla="*/ 0 h 5156947"/>
              <a:gd name="connsiteX2" fmla="*/ 6770595 w 6770595"/>
              <a:gd name="connsiteY2" fmla="*/ 5143500 h 5156947"/>
              <a:gd name="connsiteX3" fmla="*/ 0 w 6770595"/>
              <a:gd name="connsiteY3" fmla="*/ 5156947 h 5156947"/>
              <a:gd name="connsiteX4" fmla="*/ 1472453 w 6770595"/>
              <a:gd name="connsiteY4" fmla="*/ 0 h 515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595" h="5156947">
                <a:moveTo>
                  <a:pt x="1472453" y="0"/>
                </a:moveTo>
                <a:lnTo>
                  <a:pt x="6770595" y="0"/>
                </a:lnTo>
                <a:lnTo>
                  <a:pt x="6770595" y="5143500"/>
                </a:lnTo>
                <a:lnTo>
                  <a:pt x="0" y="5156947"/>
                </a:lnTo>
                <a:lnTo>
                  <a:pt x="1472453" y="0"/>
                </a:lnTo>
                <a:close/>
              </a:path>
            </a:pathLst>
          </a:custGeom>
          <a:solidFill>
            <a:srgbClr val="309FA8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931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" y="0"/>
            <a:ext cx="9144000" cy="463138"/>
          </a:xfrm>
          <a:prstGeom prst="rect">
            <a:avLst/>
          </a:prstGeom>
          <a:solidFill>
            <a:srgbClr val="00B0B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0" y="460692"/>
            <a:ext cx="91440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7"/>
          <p:cNvSpPr/>
          <p:nvPr userDrawn="1"/>
        </p:nvSpPr>
        <p:spPr>
          <a:xfrm>
            <a:off x="0" y="0"/>
            <a:ext cx="853888" cy="463138"/>
          </a:xfrm>
          <a:custGeom>
            <a:avLst/>
            <a:gdLst>
              <a:gd name="connsiteX0" fmla="*/ 0 w 544605"/>
              <a:gd name="connsiteY0" fmla="*/ 0 h 463138"/>
              <a:gd name="connsiteX1" fmla="*/ 5446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  <a:gd name="connsiteX0" fmla="*/ 0 w 544605"/>
              <a:gd name="connsiteY0" fmla="*/ 0 h 463138"/>
              <a:gd name="connsiteX1" fmla="*/ 4303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" h="463138">
                <a:moveTo>
                  <a:pt x="0" y="0"/>
                </a:moveTo>
                <a:lnTo>
                  <a:pt x="430305" y="0"/>
                </a:lnTo>
                <a:lnTo>
                  <a:pt x="544605" y="463138"/>
                </a:lnTo>
                <a:lnTo>
                  <a:pt x="0" y="463138"/>
                </a:lnTo>
                <a:lnTo>
                  <a:pt x="0" y="0"/>
                </a:lnTo>
                <a:close/>
              </a:path>
            </a:pathLst>
          </a:custGeom>
          <a:solidFill>
            <a:srgbClr val="006E7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800" y="1316700"/>
            <a:ext cx="3643200" cy="3822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050" y="65454"/>
            <a:ext cx="1318825" cy="817642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 userDrawn="1"/>
        </p:nvSpPr>
        <p:spPr>
          <a:xfrm>
            <a:off x="219632" y="47066"/>
            <a:ext cx="358497" cy="463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Helvetica Neue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10" name="제목 2"/>
          <p:cNvSpPr txBox="1">
            <a:spLocks/>
          </p:cNvSpPr>
          <p:nvPr userDrawn="1"/>
        </p:nvSpPr>
        <p:spPr>
          <a:xfrm>
            <a:off x="833722" y="0"/>
            <a:ext cx="8032748" cy="463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pPr algn="l"/>
            <a:r>
              <a:rPr lang="ko-KR" altLang="en-US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소개</a:t>
            </a:r>
          </a:p>
        </p:txBody>
      </p:sp>
    </p:spTree>
    <p:extLst>
      <p:ext uri="{BB962C8B-B14F-4D97-AF65-F5344CB8AC3E}">
        <p14:creationId xmlns:p14="http://schemas.microsoft.com/office/powerpoint/2010/main" val="1133485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599" userDrawn="1">
          <p15:clr>
            <a:srgbClr val="FBAE40"/>
          </p15:clr>
        </p15:guide>
        <p15:guide id="4" pos="113" userDrawn="1">
          <p15:clr>
            <a:srgbClr val="FBAE40"/>
          </p15:clr>
        </p15:guide>
        <p15:guide id="5" pos="5647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" y="0"/>
            <a:ext cx="9144000" cy="463138"/>
          </a:xfrm>
          <a:prstGeom prst="rect">
            <a:avLst/>
          </a:prstGeom>
          <a:solidFill>
            <a:srgbClr val="00B0B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0" y="460692"/>
            <a:ext cx="91440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7"/>
          <p:cNvSpPr/>
          <p:nvPr userDrawn="1"/>
        </p:nvSpPr>
        <p:spPr>
          <a:xfrm>
            <a:off x="0" y="0"/>
            <a:ext cx="853888" cy="463138"/>
          </a:xfrm>
          <a:custGeom>
            <a:avLst/>
            <a:gdLst>
              <a:gd name="connsiteX0" fmla="*/ 0 w 544605"/>
              <a:gd name="connsiteY0" fmla="*/ 0 h 463138"/>
              <a:gd name="connsiteX1" fmla="*/ 5446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  <a:gd name="connsiteX0" fmla="*/ 0 w 544605"/>
              <a:gd name="connsiteY0" fmla="*/ 0 h 463138"/>
              <a:gd name="connsiteX1" fmla="*/ 4303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" h="463138">
                <a:moveTo>
                  <a:pt x="0" y="0"/>
                </a:moveTo>
                <a:lnTo>
                  <a:pt x="430305" y="0"/>
                </a:lnTo>
                <a:lnTo>
                  <a:pt x="544605" y="463138"/>
                </a:lnTo>
                <a:lnTo>
                  <a:pt x="0" y="463138"/>
                </a:lnTo>
                <a:lnTo>
                  <a:pt x="0" y="0"/>
                </a:lnTo>
                <a:close/>
              </a:path>
            </a:pathLst>
          </a:custGeom>
          <a:solidFill>
            <a:srgbClr val="006E7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800" y="1316700"/>
            <a:ext cx="3643200" cy="3822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050" y="65454"/>
            <a:ext cx="1318825" cy="817642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 userDrawn="1"/>
        </p:nvSpPr>
        <p:spPr>
          <a:xfrm>
            <a:off x="219632" y="47066"/>
            <a:ext cx="358497" cy="463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Helvetica Neue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10" name="제목 2"/>
          <p:cNvSpPr txBox="1">
            <a:spLocks/>
          </p:cNvSpPr>
          <p:nvPr userDrawn="1"/>
        </p:nvSpPr>
        <p:spPr>
          <a:xfrm>
            <a:off x="833722" y="0"/>
            <a:ext cx="8032748" cy="463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pPr algn="l"/>
            <a:r>
              <a:rPr lang="ko-KR" altLang="en-US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설치</a:t>
            </a:r>
          </a:p>
        </p:txBody>
      </p:sp>
    </p:spTree>
    <p:extLst>
      <p:ext uri="{BB962C8B-B14F-4D97-AF65-F5344CB8AC3E}">
        <p14:creationId xmlns:p14="http://schemas.microsoft.com/office/powerpoint/2010/main" val="18028511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99">
          <p15:clr>
            <a:srgbClr val="FBAE40"/>
          </p15:clr>
        </p15:guide>
        <p15:guide id="4" pos="113">
          <p15:clr>
            <a:srgbClr val="FBAE40"/>
          </p15:clr>
        </p15:guide>
        <p15:guide id="5" pos="5647">
          <p15:clr>
            <a:srgbClr val="FBAE40"/>
          </p15:clr>
        </p15:guide>
        <p15:guide id="6" orient="horz" pos="31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" y="0"/>
            <a:ext cx="9144000" cy="463138"/>
          </a:xfrm>
          <a:prstGeom prst="rect">
            <a:avLst/>
          </a:prstGeom>
          <a:solidFill>
            <a:srgbClr val="00B0B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0" y="460692"/>
            <a:ext cx="91440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7"/>
          <p:cNvSpPr/>
          <p:nvPr userDrawn="1"/>
        </p:nvSpPr>
        <p:spPr>
          <a:xfrm>
            <a:off x="0" y="0"/>
            <a:ext cx="853888" cy="463138"/>
          </a:xfrm>
          <a:custGeom>
            <a:avLst/>
            <a:gdLst>
              <a:gd name="connsiteX0" fmla="*/ 0 w 544605"/>
              <a:gd name="connsiteY0" fmla="*/ 0 h 463138"/>
              <a:gd name="connsiteX1" fmla="*/ 5446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  <a:gd name="connsiteX0" fmla="*/ 0 w 544605"/>
              <a:gd name="connsiteY0" fmla="*/ 0 h 463138"/>
              <a:gd name="connsiteX1" fmla="*/ 4303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" h="463138">
                <a:moveTo>
                  <a:pt x="0" y="0"/>
                </a:moveTo>
                <a:lnTo>
                  <a:pt x="430305" y="0"/>
                </a:lnTo>
                <a:lnTo>
                  <a:pt x="544605" y="463138"/>
                </a:lnTo>
                <a:lnTo>
                  <a:pt x="0" y="463138"/>
                </a:lnTo>
                <a:lnTo>
                  <a:pt x="0" y="0"/>
                </a:lnTo>
                <a:close/>
              </a:path>
            </a:pathLst>
          </a:custGeom>
          <a:solidFill>
            <a:srgbClr val="006E7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800" y="1316700"/>
            <a:ext cx="3643200" cy="3822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050" y="65454"/>
            <a:ext cx="1318825" cy="817642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 userDrawn="1"/>
        </p:nvSpPr>
        <p:spPr>
          <a:xfrm>
            <a:off x="219632" y="47066"/>
            <a:ext cx="358497" cy="463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Helvetica Neue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10" name="제목 2"/>
          <p:cNvSpPr txBox="1">
            <a:spLocks/>
          </p:cNvSpPr>
          <p:nvPr userDrawn="1"/>
        </p:nvSpPr>
        <p:spPr>
          <a:xfrm>
            <a:off x="833722" y="0"/>
            <a:ext cx="8032748" cy="463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pPr algn="l"/>
            <a:r>
              <a:rPr lang="ko-KR" altLang="en-US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앱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370237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99">
          <p15:clr>
            <a:srgbClr val="FBAE40"/>
          </p15:clr>
        </p15:guide>
        <p15:guide id="4" pos="113">
          <p15:clr>
            <a:srgbClr val="FBAE40"/>
          </p15:clr>
        </p15:guide>
        <p15:guide id="5" pos="5647">
          <p15:clr>
            <a:srgbClr val="FBAE40"/>
          </p15:clr>
        </p15:guide>
        <p15:guide id="6" orient="horz" pos="311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" y="0"/>
            <a:ext cx="9144000" cy="463138"/>
          </a:xfrm>
          <a:prstGeom prst="rect">
            <a:avLst/>
          </a:prstGeom>
          <a:solidFill>
            <a:srgbClr val="00B0B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0" y="460692"/>
            <a:ext cx="91440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7"/>
          <p:cNvSpPr/>
          <p:nvPr userDrawn="1"/>
        </p:nvSpPr>
        <p:spPr>
          <a:xfrm>
            <a:off x="0" y="0"/>
            <a:ext cx="853888" cy="463138"/>
          </a:xfrm>
          <a:custGeom>
            <a:avLst/>
            <a:gdLst>
              <a:gd name="connsiteX0" fmla="*/ 0 w 544605"/>
              <a:gd name="connsiteY0" fmla="*/ 0 h 463138"/>
              <a:gd name="connsiteX1" fmla="*/ 5446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  <a:gd name="connsiteX0" fmla="*/ 0 w 544605"/>
              <a:gd name="connsiteY0" fmla="*/ 0 h 463138"/>
              <a:gd name="connsiteX1" fmla="*/ 4303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" h="463138">
                <a:moveTo>
                  <a:pt x="0" y="0"/>
                </a:moveTo>
                <a:lnTo>
                  <a:pt x="430305" y="0"/>
                </a:lnTo>
                <a:lnTo>
                  <a:pt x="544605" y="463138"/>
                </a:lnTo>
                <a:lnTo>
                  <a:pt x="0" y="463138"/>
                </a:lnTo>
                <a:lnTo>
                  <a:pt x="0" y="0"/>
                </a:lnTo>
                <a:close/>
              </a:path>
            </a:pathLst>
          </a:custGeom>
          <a:solidFill>
            <a:srgbClr val="006E7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800" y="1316700"/>
            <a:ext cx="3643200" cy="3822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050" y="65454"/>
            <a:ext cx="1318825" cy="817642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 userDrawn="1"/>
        </p:nvSpPr>
        <p:spPr>
          <a:xfrm>
            <a:off x="219632" y="47066"/>
            <a:ext cx="358497" cy="463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Helvetica Neue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10" name="제목 2"/>
          <p:cNvSpPr txBox="1">
            <a:spLocks/>
          </p:cNvSpPr>
          <p:nvPr userDrawn="1"/>
        </p:nvSpPr>
        <p:spPr>
          <a:xfrm>
            <a:off x="833722" y="0"/>
            <a:ext cx="8032748" cy="463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pPr algn="l"/>
            <a:r>
              <a: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Layouts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1758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99">
          <p15:clr>
            <a:srgbClr val="FBAE40"/>
          </p15:clr>
        </p15:guide>
        <p15:guide id="4" pos="113">
          <p15:clr>
            <a:srgbClr val="FBAE40"/>
          </p15:clr>
        </p15:guide>
        <p15:guide id="5" pos="5647">
          <p15:clr>
            <a:srgbClr val="FBAE40"/>
          </p15:clr>
        </p15:guide>
        <p15:guide id="6" orient="horz" pos="31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" y="0"/>
            <a:ext cx="9144000" cy="463138"/>
          </a:xfrm>
          <a:prstGeom prst="rect">
            <a:avLst/>
          </a:prstGeom>
          <a:solidFill>
            <a:srgbClr val="00B0B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0" y="460692"/>
            <a:ext cx="91440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7"/>
          <p:cNvSpPr/>
          <p:nvPr userDrawn="1"/>
        </p:nvSpPr>
        <p:spPr>
          <a:xfrm>
            <a:off x="0" y="0"/>
            <a:ext cx="853888" cy="463138"/>
          </a:xfrm>
          <a:custGeom>
            <a:avLst/>
            <a:gdLst>
              <a:gd name="connsiteX0" fmla="*/ 0 w 544605"/>
              <a:gd name="connsiteY0" fmla="*/ 0 h 463138"/>
              <a:gd name="connsiteX1" fmla="*/ 5446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  <a:gd name="connsiteX0" fmla="*/ 0 w 544605"/>
              <a:gd name="connsiteY0" fmla="*/ 0 h 463138"/>
              <a:gd name="connsiteX1" fmla="*/ 4303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" h="463138">
                <a:moveTo>
                  <a:pt x="0" y="0"/>
                </a:moveTo>
                <a:lnTo>
                  <a:pt x="430305" y="0"/>
                </a:lnTo>
                <a:lnTo>
                  <a:pt x="544605" y="463138"/>
                </a:lnTo>
                <a:lnTo>
                  <a:pt x="0" y="463138"/>
                </a:lnTo>
                <a:lnTo>
                  <a:pt x="0" y="0"/>
                </a:lnTo>
                <a:close/>
              </a:path>
            </a:pathLst>
          </a:custGeom>
          <a:solidFill>
            <a:srgbClr val="006E7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800" y="1316700"/>
            <a:ext cx="3643200" cy="3822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050" y="65454"/>
            <a:ext cx="1318825" cy="817642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 userDrawn="1"/>
        </p:nvSpPr>
        <p:spPr>
          <a:xfrm>
            <a:off x="219632" y="47066"/>
            <a:ext cx="358497" cy="463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  <a:latin typeface="Helvetica Neue" pitchFamily="2" charset="0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10" name="제목 2"/>
          <p:cNvSpPr txBox="1">
            <a:spLocks/>
          </p:cNvSpPr>
          <p:nvPr userDrawn="1"/>
        </p:nvSpPr>
        <p:spPr>
          <a:xfrm>
            <a:off x="833722" y="0"/>
            <a:ext cx="8032748" cy="463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OTF" pitchFamily="18" charset="-127"/>
                <a:ea typeface="나눔바른고딕OTF" pitchFamily="18" charset="-127"/>
                <a:cs typeface="+mj-cs"/>
              </a:defRPr>
            </a:lvl1pPr>
          </a:lstStyle>
          <a:p>
            <a:pPr algn="l"/>
            <a:r>
              <a: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Event Listeners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5015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99">
          <p15:clr>
            <a:srgbClr val="FBAE40"/>
          </p15:clr>
        </p15:guide>
        <p15:guide id="4" pos="113">
          <p15:clr>
            <a:srgbClr val="FBAE40"/>
          </p15:clr>
        </p15:guide>
        <p15:guide id="5" pos="5647">
          <p15:clr>
            <a:srgbClr val="FBAE40"/>
          </p15:clr>
        </p15:guide>
        <p15:guide id="6" orient="horz" pos="311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0"/>
            <a:ext cx="9144000" cy="463138"/>
          </a:xfrm>
          <a:prstGeom prst="rect">
            <a:avLst/>
          </a:prstGeom>
          <a:solidFill>
            <a:srgbClr val="00B0B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460692"/>
            <a:ext cx="9144001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7"/>
          <p:cNvSpPr/>
          <p:nvPr userDrawn="1"/>
        </p:nvSpPr>
        <p:spPr>
          <a:xfrm>
            <a:off x="0" y="0"/>
            <a:ext cx="853888" cy="463138"/>
          </a:xfrm>
          <a:custGeom>
            <a:avLst/>
            <a:gdLst>
              <a:gd name="connsiteX0" fmla="*/ 0 w 544605"/>
              <a:gd name="connsiteY0" fmla="*/ 0 h 463138"/>
              <a:gd name="connsiteX1" fmla="*/ 5446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  <a:gd name="connsiteX0" fmla="*/ 0 w 544605"/>
              <a:gd name="connsiteY0" fmla="*/ 0 h 463138"/>
              <a:gd name="connsiteX1" fmla="*/ 430305 w 544605"/>
              <a:gd name="connsiteY1" fmla="*/ 0 h 463138"/>
              <a:gd name="connsiteX2" fmla="*/ 544605 w 544605"/>
              <a:gd name="connsiteY2" fmla="*/ 463138 h 463138"/>
              <a:gd name="connsiteX3" fmla="*/ 0 w 544605"/>
              <a:gd name="connsiteY3" fmla="*/ 463138 h 463138"/>
              <a:gd name="connsiteX4" fmla="*/ 0 w 544605"/>
              <a:gd name="connsiteY4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605" h="463138">
                <a:moveTo>
                  <a:pt x="0" y="0"/>
                </a:moveTo>
                <a:lnTo>
                  <a:pt x="430305" y="0"/>
                </a:lnTo>
                <a:lnTo>
                  <a:pt x="544605" y="463138"/>
                </a:lnTo>
                <a:lnTo>
                  <a:pt x="0" y="463138"/>
                </a:lnTo>
                <a:lnTo>
                  <a:pt x="0" y="0"/>
                </a:lnTo>
                <a:close/>
              </a:path>
            </a:pathLst>
          </a:custGeom>
          <a:solidFill>
            <a:srgbClr val="006E74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800" y="1316700"/>
            <a:ext cx="3643200" cy="3822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050" y="65454"/>
            <a:ext cx="1318825" cy="817642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9628" y="35156"/>
            <a:ext cx="7481455" cy="399914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84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l" defTabSz="914400" rtl="0" eaLnBrk="1" latinLnBrk="1" hangingPunct="1">
              <a:spcBef>
                <a:spcPct val="20000"/>
              </a:spcBef>
              <a:buFontTx/>
              <a:buNone/>
            </a:pPr>
            <a:r>
              <a:rPr lang="ko-KR" altLang="en-US" dirty="0"/>
              <a:t>마스터 텍스트 스타일을 편집합니다</a:t>
            </a:r>
          </a:p>
          <a:p>
            <a:pPr marL="144000" lvl="1" indent="144000" algn="l" defTabSz="914400" rtl="0" eaLnBrk="1" latinLnBrk="1" hangingPunct="1">
              <a:spcBef>
                <a:spcPts val="600"/>
              </a:spcBef>
              <a:buFont typeface="+mj-lt"/>
              <a:buAutoNum type="arabicParenR"/>
            </a:pPr>
            <a:r>
              <a:rPr lang="ko-KR" altLang="en-US" dirty="0"/>
              <a:t>둘째 수준</a:t>
            </a:r>
          </a:p>
          <a:p>
            <a:pPr marL="288000" lvl="2" indent="0" algn="l" defTabSz="914400" rtl="0" eaLnBrk="1" latinLnBrk="1" hangingPunct="1">
              <a:spcBef>
                <a:spcPts val="600"/>
              </a:spcBef>
              <a:buFontTx/>
              <a:buNone/>
            </a:pPr>
            <a:r>
              <a:rPr lang="ko-KR" altLang="en-US" dirty="0"/>
              <a:t>셋째 수준</a:t>
            </a:r>
          </a:p>
          <a:p>
            <a:pPr marL="468000" lvl="3" indent="144000" algn="l" defTabSz="914400" rtl="0" eaLnBrk="1" latinLnBrk="1" hangingPunct="1">
              <a:spcBef>
                <a:spcPts val="800"/>
              </a:spcBef>
              <a:buFont typeface="Arial" pitchFamily="34" charset="0"/>
              <a:buChar char="•"/>
            </a:pPr>
            <a:r>
              <a:rPr lang="ko-KR" altLang="en-US" dirty="0"/>
              <a:t>넷째 수준</a:t>
            </a:r>
          </a:p>
          <a:p>
            <a:pPr marL="720000" lvl="4" indent="-144000" algn="l" defTabSz="914400" rtl="0" eaLnBrk="1" latinLnBrk="1" hangingPunct="1">
              <a:spcBef>
                <a:spcPts val="600"/>
              </a:spcBef>
              <a:buFontTx/>
              <a:buBlip>
                <a:blip r:embed="rId15"/>
              </a:buBlip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7B14D-23B6-4BFE-A849-05975A1B6100}" type="datetimeFigureOut">
              <a:rPr lang="ko-KR" altLang="en-US" smtClean="0"/>
              <a:pPr/>
              <a:t>2018. 12. 23.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1737C-840B-4B42-A128-0068425CCD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5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  <p:sldLayoutId id="2147483695" r:id="rId4"/>
    <p:sldLayoutId id="2147483709" r:id="rId5"/>
    <p:sldLayoutId id="2147483706" r:id="rId6"/>
    <p:sldLayoutId id="2147483707" r:id="rId7"/>
    <p:sldLayoutId id="2147483708" r:id="rId8"/>
    <p:sldLayoutId id="2147483702" r:id="rId9"/>
    <p:sldLayoutId id="2147483696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" pitchFamily="18" charset="-127"/>
          <a:ea typeface="나눔바른고딕OTF" pitchFamily="18" charset="-127"/>
          <a:cs typeface="+mj-cs"/>
        </a:defRPr>
      </a:lvl1pPr>
    </p:titleStyle>
    <p:bodyStyle>
      <a:lvl1pPr marL="144000" indent="0" algn="l" defTabSz="914400" rtl="0" eaLnBrk="1" latinLnBrk="1" hangingPunct="1">
        <a:spcBef>
          <a:spcPct val="20000"/>
        </a:spcBef>
        <a:buFontTx/>
        <a:buNone/>
        <a:defRPr lang="ko-KR" altLang="en-US" sz="1800" b="1" kern="1200" dirty="0" smtClean="0">
          <a:solidFill>
            <a:srgbClr val="01917E"/>
          </a:solidFill>
          <a:latin typeface="나눔고딕 ExtraBold" pitchFamily="50" charset="-127"/>
          <a:ea typeface="나눔고딕 ExtraBold" pitchFamily="50" charset="-127"/>
          <a:cs typeface="+mn-cs"/>
        </a:defRPr>
      </a:lvl1pPr>
      <a:lvl2pPr marL="144000" indent="-342900" algn="l" defTabSz="914400" rtl="0" eaLnBrk="1" latinLnBrk="1" hangingPunct="1">
        <a:spcBef>
          <a:spcPct val="20000"/>
        </a:spcBef>
        <a:buFont typeface="+mj-lt"/>
        <a:buAutoNum type="arabicParenR"/>
        <a:defRPr lang="ko-KR" altLang="en-US" sz="1800" b="1" kern="1200" dirty="0" smtClean="0">
          <a:solidFill>
            <a:schemeClr val="tx1"/>
          </a:solidFill>
          <a:latin typeface="나눔바른고딕" pitchFamily="50" charset="-127"/>
          <a:ea typeface="나눔바른고딕" pitchFamily="50" charset="-127"/>
          <a:cs typeface="+mn-cs"/>
        </a:defRPr>
      </a:lvl2pPr>
      <a:lvl3pPr marL="144000" indent="0" algn="l" defTabSz="914400" rtl="0" eaLnBrk="1" latinLnBrk="1" hangingPunct="1">
        <a:spcBef>
          <a:spcPct val="20000"/>
        </a:spcBef>
        <a:buFontTx/>
        <a:buNone/>
        <a:defRPr lang="ko-KR" altLang="en-US" sz="1600" b="1" kern="1200" dirty="0" smtClean="0"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+mn-cs"/>
        </a:defRPr>
      </a:lvl3pPr>
      <a:lvl4pPr marL="144000" indent="-285750" algn="l" defTabSz="914400" rtl="0" eaLnBrk="1" latinLnBrk="1" hangingPunct="1">
        <a:spcBef>
          <a:spcPct val="20000"/>
        </a:spcBef>
        <a:buFont typeface="Wingdings" pitchFamily="2" charset="2"/>
        <a:buChar char="v"/>
        <a:defRPr lang="ko-KR" altLang="en-US" sz="1600" kern="1200" dirty="0" smtClean="0">
          <a:solidFill>
            <a:schemeClr val="tx1"/>
          </a:solidFill>
          <a:latin typeface="나눔바른고딕" pitchFamily="50" charset="-127"/>
          <a:ea typeface="나눔바른고딕" pitchFamily="50" charset="-127"/>
          <a:cs typeface="+mn-cs"/>
        </a:defRPr>
      </a:lvl4pPr>
      <a:lvl5pPr marL="861750" indent="-285750" algn="l" defTabSz="914400" rtl="0" eaLnBrk="1" latinLnBrk="1" hangingPunct="1">
        <a:spcBef>
          <a:spcPct val="20000"/>
        </a:spcBef>
        <a:buFontTx/>
        <a:buBlip>
          <a:blip r:embed="rId15"/>
        </a:buBlip>
        <a:defRPr lang="ko-KR" altLang="en-US" sz="1600" kern="1200" dirty="0">
          <a:solidFill>
            <a:schemeClr val="tx1"/>
          </a:solidFill>
          <a:latin typeface="나눔바른고딕" pitchFamily="50" charset="-127"/>
          <a:ea typeface="나눔바른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ko.wikipedia.org/wiki/%EC%95%88%EB%93%9C%EB%A1%9C%EC%9D%B4%EB%93%9C_%EB%B2%84%EC%A0%84_%EC%97%AD%EC%82%AC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56" y="3077428"/>
            <a:ext cx="628747" cy="4821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71" y="2699056"/>
            <a:ext cx="581363" cy="4458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881" y="2683194"/>
            <a:ext cx="369887" cy="283661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6350520" y="3821777"/>
            <a:ext cx="800889" cy="0"/>
          </a:xfrm>
          <a:prstGeom prst="line">
            <a:avLst/>
          </a:prstGeom>
          <a:ln w="158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7222012" y="2041732"/>
            <a:ext cx="13448" cy="1773321"/>
          </a:xfrm>
          <a:prstGeom prst="line">
            <a:avLst/>
          </a:prstGeom>
          <a:ln w="158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664" y="2194558"/>
            <a:ext cx="4271284" cy="2732175"/>
          </a:xfrm>
          <a:prstGeom prst="rect">
            <a:avLst/>
          </a:prstGeom>
          <a:effectLst>
            <a:outerShdw dist="165100" dir="2520000" algn="tl" rotWithShape="0">
              <a:prstClr val="black">
                <a:alpha val="28000"/>
              </a:prst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55" y="2586058"/>
            <a:ext cx="623211" cy="47793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11" y="2683193"/>
            <a:ext cx="423757" cy="32497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1537381" y="1079052"/>
            <a:ext cx="344620" cy="0"/>
          </a:xfrm>
          <a:prstGeom prst="line">
            <a:avLst/>
          </a:prstGeom>
          <a:ln w="158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537381" y="1079052"/>
            <a:ext cx="0" cy="944106"/>
          </a:xfrm>
          <a:prstGeom prst="line">
            <a:avLst/>
          </a:prstGeom>
          <a:ln w="158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823490" y="478514"/>
            <a:ext cx="5497019" cy="1077218"/>
          </a:xfrm>
          <a:prstGeom prst="rect">
            <a:avLst/>
          </a:prstGeom>
          <a:effectLst>
            <a:outerShdw dist="50800" dir="3600000" algn="tl" rotWithShape="0">
              <a:prstClr val="black">
                <a:alpha val="17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ko-KR" altLang="en-US" sz="6400" b="1" dirty="0">
                <a:solidFill>
                  <a:srgbClr val="005A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개요</a:t>
            </a:r>
            <a:endParaRPr lang="ko-KR" altLang="en-US" sz="6400" b="1" dirty="0">
              <a:solidFill>
                <a:srgbClr val="08BC8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37381" y="2023158"/>
            <a:ext cx="5698079" cy="18574"/>
          </a:xfrm>
          <a:prstGeom prst="line">
            <a:avLst/>
          </a:prstGeom>
          <a:ln w="158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14" y="4565515"/>
            <a:ext cx="1180590" cy="47549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89746" y="1423019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이관우</a:t>
            </a:r>
            <a:r>
              <a:rPr lang="en-US" altLang="ko-KR" sz="1600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(kwanu.lee@gmail.com)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41501" y="515337"/>
            <a:ext cx="283378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0" b="1" dirty="0" smtClean="0">
                <a:solidFill>
                  <a:srgbClr val="2F656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5000" b="1" dirty="0">
              <a:solidFill>
                <a:srgbClr val="2F656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9416" y="1297642"/>
            <a:ext cx="356347" cy="53788"/>
          </a:xfrm>
          <a:prstGeom prst="rect">
            <a:avLst/>
          </a:prstGeom>
          <a:solidFill>
            <a:srgbClr val="47BDBA"/>
          </a:solidFill>
          <a:ln w="25400" cap="sq" cmpd="sng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1" name="직선 연결선 10"/>
          <p:cNvCxnSpPr>
            <a:endCxn id="9" idx="0"/>
          </p:cNvCxnSpPr>
          <p:nvPr/>
        </p:nvCxnSpPr>
        <p:spPr>
          <a:xfrm flipH="1">
            <a:off x="5620280" y="0"/>
            <a:ext cx="9924" cy="1516341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345453" y="1516341"/>
            <a:ext cx="549653" cy="549653"/>
          </a:xfrm>
          <a:prstGeom prst="ellipse">
            <a:avLst/>
          </a:prstGeom>
          <a:noFill/>
          <a:ln w="28575" cap="sq" cmpd="sng">
            <a:solidFill>
              <a:schemeClr val="bg1"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rgbClr val="FFFF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345453" y="2403806"/>
            <a:ext cx="549653" cy="549653"/>
          </a:xfrm>
          <a:prstGeom prst="ellipse">
            <a:avLst/>
          </a:prstGeom>
          <a:noFill/>
          <a:ln w="28575" cap="sq" cmpd="sng">
            <a:solidFill>
              <a:schemeClr val="bg1"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81075" y="161342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</a:t>
            </a:r>
            <a:r>
              <a:rPr lang="en-US" altLang="ko-KR" b="1" dirty="0" smtClean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414441" y="1574948"/>
            <a:ext cx="47961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300" b="1" dirty="0" smtClean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23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981075" y="250088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설치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366350" y="2462413"/>
            <a:ext cx="52770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300" b="1" dirty="0" smtClean="0">
                <a:solidFill>
                  <a:srgbClr val="D1E9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23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3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2" name="직선 연결선 151"/>
          <p:cNvCxnSpPr>
            <a:stCxn id="16" idx="4"/>
          </p:cNvCxnSpPr>
          <p:nvPr/>
        </p:nvCxnSpPr>
        <p:spPr>
          <a:xfrm>
            <a:off x="5620280" y="3820045"/>
            <a:ext cx="0" cy="1323455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753638" y="2144299"/>
            <a:ext cx="1852057" cy="2561637"/>
            <a:chOff x="636761" y="2144299"/>
            <a:chExt cx="1852057" cy="256163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296" y="2144299"/>
              <a:ext cx="1145522" cy="2561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650" y="2659077"/>
              <a:ext cx="324226" cy="50424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761" y="3129483"/>
              <a:ext cx="284237" cy="419947"/>
            </a:xfrm>
            <a:prstGeom prst="rect">
              <a:avLst/>
            </a:prstGeom>
          </p:spPr>
        </p:pic>
      </p:grpSp>
      <p:sp>
        <p:nvSpPr>
          <p:cNvPr id="16" name="타원 15"/>
          <p:cNvSpPr/>
          <p:nvPr/>
        </p:nvSpPr>
        <p:spPr>
          <a:xfrm>
            <a:off x="5345453" y="3270392"/>
            <a:ext cx="549653" cy="549653"/>
          </a:xfrm>
          <a:prstGeom prst="ellipse">
            <a:avLst/>
          </a:prstGeom>
          <a:noFill/>
          <a:ln w="28575" cap="sq" cmpd="sng">
            <a:solidFill>
              <a:schemeClr val="bg1"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tlCol="0" anchor="ctr"/>
          <a:lstStyle/>
          <a:p>
            <a:pPr marL="360000" indent="-190800" algn="ctr" latinLnBrk="0">
              <a:spcBef>
                <a:spcPts val="600"/>
              </a:spcBef>
              <a:buClr>
                <a:srgbClr val="558ED5"/>
              </a:buClr>
              <a:buFont typeface="Wingdings" pitchFamily="2" charset="2"/>
              <a:buChar char="l"/>
            </a:pPr>
            <a:endParaRPr lang="ko-KR" altLang="en-US" sz="1400" kern="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81075" y="3367471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앱 시작하기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14441" y="3328999"/>
            <a:ext cx="47961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300" b="1" dirty="0" smtClean="0">
                <a:solidFill>
                  <a:srgbClr val="D1E9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23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3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9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8100" y="215900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/>
          <a:p>
            <a:endParaRPr kumimoji="1" lang="ko-KR" altLang="en-US" sz="3200" dirty="0" smtClean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0" y="165100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/>
          <a:p>
            <a:endParaRPr kumimoji="1" lang="ko-KR" altLang="en-US" sz="3200" dirty="0" smtClean="0">
              <a:solidFill>
                <a:schemeClr val="bg1"/>
              </a:solidFill>
              <a:latin typeface="Helvetica Neu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434" y="2197100"/>
            <a:ext cx="4395165" cy="10668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kumimoji="1" lang="ko-KR" altLang="en-US" sz="2400" dirty="0" smtClean="0">
                <a:solidFill>
                  <a:srgbClr val="0070C0"/>
                </a:solidFill>
                <a:latin typeface="Helvetica Neue" pitchFamily="2" charset="0"/>
              </a:rPr>
              <a:t>모바일 디바이스를 위한</a:t>
            </a:r>
            <a:endParaRPr kumimoji="1" lang="en-US" altLang="ko-KR" sz="2400" dirty="0" smtClean="0">
              <a:solidFill>
                <a:srgbClr val="0070C0"/>
              </a:solidFill>
              <a:latin typeface="Helvetica Neue" pitchFamily="2" charset="0"/>
            </a:endParaRPr>
          </a:p>
          <a:p>
            <a:r>
              <a:rPr kumimoji="1" lang="ko-KR" altLang="en-US" sz="2400" dirty="0" smtClean="0">
                <a:solidFill>
                  <a:srgbClr val="FF0000"/>
                </a:solidFill>
                <a:latin typeface="Helvetica Neue" pitchFamily="2" charset="0"/>
              </a:rPr>
              <a:t>모바일 운영체제 </a:t>
            </a:r>
            <a:r>
              <a:rPr kumimoji="1" lang="ko-KR" altLang="en-US" sz="2400" dirty="0" smtClean="0">
                <a:solidFill>
                  <a:srgbClr val="0070C0"/>
                </a:solidFill>
                <a:latin typeface="Helvetica Neue" pitchFamily="2" charset="0"/>
              </a:rPr>
              <a:t>혹은 </a:t>
            </a:r>
            <a:endParaRPr kumimoji="1" lang="en-US" altLang="ko-KR" sz="2400" dirty="0" smtClean="0">
              <a:solidFill>
                <a:srgbClr val="0070C0"/>
              </a:solidFill>
              <a:latin typeface="Helvetica Neue" pitchFamily="2" charset="0"/>
            </a:endParaRPr>
          </a:p>
          <a:p>
            <a:r>
              <a:rPr kumimoji="1" lang="ko-KR" altLang="en-US" sz="2400" dirty="0" smtClean="0">
                <a:solidFill>
                  <a:srgbClr val="FF0000"/>
                </a:solidFill>
                <a:latin typeface="Helvetica Neue" pitchFamily="2" charset="0"/>
              </a:rPr>
              <a:t>모바일 플랫폼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19673"/>
            <a:ext cx="2044700" cy="36344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6511" t="2040" r="2808" b="72789"/>
          <a:stretch/>
        </p:blipFill>
        <p:spPr>
          <a:xfrm>
            <a:off x="3124200" y="4014327"/>
            <a:ext cx="6019800" cy="939800"/>
          </a:xfrm>
          <a:prstGeom prst="rect">
            <a:avLst/>
          </a:prstGeom>
        </p:spPr>
      </p:pic>
      <p:sp>
        <p:nvSpPr>
          <p:cNvPr id="8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5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안드로이드란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3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운영체제</a:t>
            </a: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71663" y="986044"/>
            <a:ext cx="8153584" cy="150502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>
                <a:latin typeface="나눔바른고딕" pitchFamily="50" charset="-127"/>
                <a:ea typeface="나눔바른고딕" pitchFamily="50" charset="-127"/>
              </a:rPr>
              <a:t>모바일 기기에서 실행되는 운영체제</a:t>
            </a:r>
            <a:r>
              <a:rPr lang="en-US" altLang="ko-KR" sz="1600" kern="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>
                <a:latin typeface="나눔바른고딕" pitchFamily="50" charset="-127"/>
                <a:ea typeface="나눔바른고딕" pitchFamily="50" charset="-127"/>
              </a:rPr>
              <a:t>모바일 하드웨어 자원을 직접 제어하고 관리하는 시스템 소프트웨어</a:t>
            </a:r>
            <a:r>
              <a:rPr lang="en-US" altLang="ko-KR" sz="1600" kern="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>
                <a:latin typeface="나눔바른고딕" pitchFamily="50" charset="-127"/>
                <a:ea typeface="나눔바른고딕" pitchFamily="50" charset="-127"/>
              </a:rPr>
              <a:t>데스크톱 운영체제에 비해 부피가 작고 상대적으로 쉽게 개발 가능함</a:t>
            </a:r>
            <a:r>
              <a:rPr lang="en-US" altLang="ko-KR" sz="1600" kern="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>
                <a:latin typeface="나눔바른고딕" pitchFamily="50" charset="-127"/>
                <a:ea typeface="나눔바른고딕" pitchFamily="50" charset="-127"/>
              </a:rPr>
              <a:t>모바일 운영체제의 </a:t>
            </a:r>
            <a:r>
              <a:rPr lang="ko-KR" altLang="en-US" sz="1600" kern="0" dirty="0" smtClean="0">
                <a:latin typeface="나눔바른고딕" pitchFamily="50" charset="-127"/>
                <a:ea typeface="나눔바른고딕" pitchFamily="50" charset="-127"/>
              </a:rPr>
              <a:t>종류</a:t>
            </a:r>
            <a:r>
              <a:rPr lang="en-US" altLang="ko-KR" sz="1600" kern="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kern="0" dirty="0" smtClean="0">
                <a:latin typeface="나눔바른고딕" pitchFamily="50" charset="-127"/>
                <a:ea typeface="나눔바른고딕" pitchFamily="50" charset="-127"/>
              </a:rPr>
              <a:t>및 시장 점유률 </a:t>
            </a:r>
            <a:r>
              <a:rPr lang="en-US" altLang="ko-KR" sz="1600" kern="0" dirty="0" smtClean="0">
                <a:latin typeface="나눔바른고딕" pitchFamily="50" charset="-127"/>
                <a:ea typeface="나눔바른고딕" pitchFamily="50" charset="-127"/>
              </a:rPr>
              <a:t>(2018.12)</a:t>
            </a:r>
            <a:endParaRPr lang="en-US" altLang="ko-KR" sz="1600" kern="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8715" y="4654070"/>
            <a:ext cx="3095085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출처 </a:t>
            </a:r>
            <a:r>
              <a:rPr lang="en-US" altLang="ko-KR" sz="10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en-US" altLang="ko-KR" sz="10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[</a:t>
            </a:r>
            <a:r>
              <a:rPr lang="mr-IN" altLang="ko-KR" sz="10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https</a:t>
            </a:r>
            <a:r>
              <a:rPr lang="mr-IN" altLang="ko-KR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://</a:t>
            </a:r>
            <a:r>
              <a:rPr lang="mr-IN" altLang="ko-KR" sz="1000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netmarketshare.com</a:t>
            </a:r>
            <a:r>
              <a:rPr lang="en-US" altLang="ko-KR" sz="10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  <a:endParaRPr lang="ko-KR" altLang="en-US" sz="10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2200" y="292100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/>
          <a:p>
            <a:endParaRPr kumimoji="1" lang="ko-KR" altLang="en-US" sz="3200" dirty="0" smtClean="0">
              <a:solidFill>
                <a:schemeClr val="bg1"/>
              </a:solidFill>
              <a:latin typeface="Helvetica Neue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98" y="2547127"/>
            <a:ext cx="2968014" cy="23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플랫폼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71663" y="986044"/>
            <a:ext cx="8153584" cy="3877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 smtClean="0">
                <a:latin typeface="나눔바른고딕" pitchFamily="50" charset="-127"/>
                <a:ea typeface="나눔바른고딕" pitchFamily="50" charset="-127"/>
              </a:rPr>
              <a:t>기차역 플랫폼</a:t>
            </a:r>
            <a:endParaRPr lang="en-US" altLang="ko-KR" sz="1600" kern="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63" y="1896596"/>
            <a:ext cx="3320738" cy="220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464402" y="2966571"/>
            <a:ext cx="4679598" cy="17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kumimoji="1" lang="ko-KR" altLang="en-US" sz="2000" dirty="0" smtClean="0">
                <a:solidFill>
                  <a:srgbClr val="002060"/>
                </a:solidFill>
                <a:latin typeface="Helvetica Neue" pitchFamily="2" charset="0"/>
              </a:rPr>
              <a:t>기차를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Helvetica Neue" pitchFamily="2" charset="0"/>
              </a:rPr>
              <a:t>타기 쉽게 만든 평평한 구조물</a:t>
            </a:r>
          </a:p>
        </p:txBody>
      </p:sp>
    </p:spTree>
    <p:extLst>
      <p:ext uri="{BB962C8B-B14F-4D97-AF65-F5344CB8AC3E}">
        <p14:creationId xmlns:p14="http://schemas.microsoft.com/office/powerpoint/2010/main" val="1827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플랫폼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71663" y="986044"/>
            <a:ext cx="8153584" cy="3877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 smtClean="0">
                <a:latin typeface="나눔바른고딕" pitchFamily="50" charset="-127"/>
                <a:ea typeface="나눔바른고딕" pitchFamily="50" charset="-127"/>
              </a:rPr>
              <a:t>자동차 플랫폼</a:t>
            </a:r>
            <a:endParaRPr lang="en-US" altLang="ko-KR" sz="1600" kern="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0136" y="2189269"/>
            <a:ext cx="4754100" cy="136245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kumimoji="1" lang="ko-KR" altLang="en-US" dirty="0" smtClean="0">
                <a:solidFill>
                  <a:srgbClr val="002060"/>
                </a:solidFill>
                <a:latin typeface="Helvetica Neue" pitchFamily="2" charset="0"/>
              </a:rPr>
              <a:t>여러 종류의 </a:t>
            </a:r>
            <a:r>
              <a:rPr kumimoji="1" lang="ko-KR" altLang="en-US" b="1" dirty="0" smtClean="0">
                <a:latin typeface="Helvetica Neue" pitchFamily="2" charset="0"/>
              </a:rPr>
              <a:t>자동차 개발을  쉽게 해주는 </a:t>
            </a:r>
            <a:endParaRPr kumimoji="1" lang="en-US" altLang="ko-KR" b="1" dirty="0" smtClean="0">
              <a:latin typeface="Helvetica Neue" pitchFamily="2" charset="0"/>
            </a:endParaRPr>
          </a:p>
          <a:p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공통의 자동차 구성 </a:t>
            </a:r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요소</a:t>
            </a:r>
            <a:endParaRPr kumimoji="1" lang="en-US" altLang="ko-KR" b="1" dirty="0" smtClean="0">
              <a:solidFill>
                <a:srgbClr val="FF0000"/>
              </a:solidFill>
              <a:latin typeface="Helvetica Neu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기본 골격 </a:t>
            </a:r>
            <a:r>
              <a:rPr kumimoji="1" lang="en-US" altLang="ko-KR" b="1" dirty="0" smtClean="0">
                <a:solidFill>
                  <a:srgbClr val="FF0000"/>
                </a:solidFill>
                <a:latin typeface="Helvetica Neue" pitchFamily="2" charset="0"/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차체구조</a:t>
            </a:r>
            <a:r>
              <a:rPr kumimoji="1" lang="en-US" altLang="ko-KR" b="1" dirty="0" smtClean="0">
                <a:solidFill>
                  <a:srgbClr val="FF0000"/>
                </a:solidFill>
                <a:latin typeface="Helvetica Neue" pitchFamily="2" charset="0"/>
              </a:rPr>
              <a:t>)</a:t>
            </a:r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 과 주요 부품들 </a:t>
            </a:r>
            <a:r>
              <a:rPr kumimoji="1" lang="en-US" altLang="ko-KR" b="1" dirty="0" smtClean="0">
                <a:solidFill>
                  <a:srgbClr val="FF0000"/>
                </a:solidFill>
                <a:latin typeface="Helvetica Neue" pitchFamily="2" charset="0"/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엔진</a:t>
            </a:r>
            <a:r>
              <a:rPr kumimoji="1" lang="en-US" altLang="ko-KR" b="1" dirty="0" smtClean="0">
                <a:solidFill>
                  <a:srgbClr val="FF0000"/>
                </a:solidFill>
                <a:latin typeface="Helvetica Neue" pitchFamily="2" charset="0"/>
              </a:rPr>
              <a:t>,</a:t>
            </a:r>
            <a:r>
              <a:rPr kumimoji="1" lang="ko-KR" altLang="en-US" b="1" dirty="0" smtClean="0">
                <a:solidFill>
                  <a:srgbClr val="FF0000"/>
                </a:solidFill>
                <a:latin typeface="Helvetica Neue" pitchFamily="2" charset="0"/>
              </a:rPr>
              <a:t> 변속기</a:t>
            </a:r>
            <a:r>
              <a:rPr kumimoji="1" lang="en-US" altLang="ko-KR" b="1" dirty="0" smtClean="0">
                <a:solidFill>
                  <a:srgbClr val="FF0000"/>
                </a:solidFill>
                <a:latin typeface="Helvetica Neue" pitchFamily="2" charset="0"/>
              </a:rPr>
              <a:t>)</a:t>
            </a:r>
            <a:endParaRPr kumimoji="1" lang="ko-KR" altLang="en-US" b="1" dirty="0" smtClean="0">
              <a:solidFill>
                <a:srgbClr val="FF0000"/>
              </a:solidFill>
              <a:latin typeface="Helvetica Neue" pitchFamily="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1759909"/>
            <a:ext cx="2051267" cy="30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플랫폼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71663" y="986044"/>
            <a:ext cx="8153584" cy="123418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 smtClean="0">
                <a:latin typeface="나눔바른고딕" pitchFamily="50" charset="-127"/>
                <a:ea typeface="나눔바른고딕" pitchFamily="50" charset="-127"/>
              </a:rPr>
              <a:t>모바일 플랫폼 이란</a:t>
            </a:r>
            <a:r>
              <a:rPr lang="en-US" altLang="ko-KR" sz="1600" kern="0" dirty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sz="1600" kern="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모바일 앱 실행을 쉽게 해주는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모바일 운영체제</a:t>
            </a:r>
            <a:endParaRPr lang="en-US" altLang="ko-KR" sz="1400" b="1" kern="0" dirty="0" smtClean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모바일 앱 개발을 쉽게 해주는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애플리케이션 프레임워크</a:t>
            </a:r>
            <a:endParaRPr lang="en-US" altLang="ko-KR" sz="1400" b="1" kern="0" dirty="0" smtClean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200" kern="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12833" y="3586527"/>
            <a:ext cx="2795568" cy="1290273"/>
          </a:xfrm>
          <a:prstGeom prst="rect">
            <a:avLst/>
          </a:prstGeom>
          <a:solidFill>
            <a:srgbClr val="2B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</a:t>
            </a:r>
            <a:endParaRPr kumimoji="1" lang="en-US" altLang="ko-KR" dirty="0" smtClean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플랫폼</a:t>
            </a:r>
            <a:endParaRPr kumimoji="1" lang="en-US" altLang="ko-KR" dirty="0" smtClean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운영체제 </a:t>
            </a:r>
            <a:r>
              <a:rPr kumimoji="1"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kumimoji="1"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1"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애플리케이션프레임워크</a:t>
            </a:r>
            <a:r>
              <a:rPr kumimoji="1"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36205" y="3116111"/>
            <a:ext cx="63350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1191" y="2539050"/>
            <a:ext cx="129073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kumimoji="1"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코어  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8137" y="3455643"/>
            <a:ext cx="142859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통신관련 </a:t>
            </a:r>
            <a:r>
              <a:rPr kumimoji="1"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모듈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57485" y="4297470"/>
            <a:ext cx="173957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</a:t>
            </a:r>
            <a:r>
              <a:rPr kumimoji="1"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관련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개발</a:t>
            </a:r>
          </a:p>
        </p:txBody>
      </p:sp>
      <p:sp>
        <p:nvSpPr>
          <p:cNvPr id="9" name="타원 8"/>
          <p:cNvSpPr/>
          <p:nvPr/>
        </p:nvSpPr>
        <p:spPr>
          <a:xfrm>
            <a:off x="3629073" y="2118077"/>
            <a:ext cx="1080120" cy="792088"/>
          </a:xfrm>
          <a:prstGeom prst="ellipse">
            <a:avLst/>
          </a:prstGeom>
          <a:solidFill>
            <a:srgbClr val="2B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endParaRPr kumimoji="1"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</a:p>
        </p:txBody>
      </p:sp>
      <p:sp>
        <p:nvSpPr>
          <p:cNvPr id="10" name="타원 9"/>
          <p:cNvSpPr/>
          <p:nvPr/>
        </p:nvSpPr>
        <p:spPr>
          <a:xfrm>
            <a:off x="7187238" y="2341837"/>
            <a:ext cx="1080120" cy="792088"/>
          </a:xfrm>
          <a:prstGeom prst="ellipse">
            <a:avLst/>
          </a:prstGeom>
          <a:solidFill>
            <a:srgbClr val="2B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</a:t>
            </a:r>
          </a:p>
        </p:txBody>
      </p:sp>
      <p:sp>
        <p:nvSpPr>
          <p:cNvPr id="11" name="타원 10"/>
          <p:cNvSpPr/>
          <p:nvPr/>
        </p:nvSpPr>
        <p:spPr>
          <a:xfrm>
            <a:off x="7187238" y="3330535"/>
            <a:ext cx="1080120" cy="792088"/>
          </a:xfrm>
          <a:prstGeom prst="ellipse">
            <a:avLst/>
          </a:prstGeom>
          <a:solidFill>
            <a:srgbClr val="2B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통신사</a:t>
            </a:r>
          </a:p>
        </p:txBody>
      </p:sp>
      <p:sp>
        <p:nvSpPr>
          <p:cNvPr id="12" name="타원 11"/>
          <p:cNvSpPr/>
          <p:nvPr/>
        </p:nvSpPr>
        <p:spPr>
          <a:xfrm>
            <a:off x="7141765" y="4244232"/>
            <a:ext cx="1080120" cy="792088"/>
          </a:xfrm>
          <a:prstGeom prst="ellipse">
            <a:avLst/>
          </a:prstGeom>
          <a:solidFill>
            <a:srgbClr val="2B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제조사</a:t>
            </a:r>
          </a:p>
        </p:txBody>
      </p:sp>
      <p:sp>
        <p:nvSpPr>
          <p:cNvPr id="21" name="타원 20"/>
          <p:cNvSpPr/>
          <p:nvPr/>
        </p:nvSpPr>
        <p:spPr>
          <a:xfrm>
            <a:off x="2085038" y="2118077"/>
            <a:ext cx="1080120" cy="792088"/>
          </a:xfrm>
          <a:prstGeom prst="ellipse">
            <a:avLst/>
          </a:prstGeom>
          <a:solidFill>
            <a:srgbClr val="2B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endParaRPr kumimoji="1"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169133" y="2916040"/>
            <a:ext cx="0" cy="665702"/>
          </a:xfrm>
          <a:prstGeom prst="straightConnector1">
            <a:avLst/>
          </a:prstGeom>
          <a:ln w="12700">
            <a:solidFill>
              <a:srgbClr val="2B98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2"/>
          </p:cNvCxnSpPr>
          <p:nvPr/>
        </p:nvCxnSpPr>
        <p:spPr>
          <a:xfrm flipH="1">
            <a:off x="4808979" y="2737881"/>
            <a:ext cx="2378259" cy="1034295"/>
          </a:xfrm>
          <a:prstGeom prst="straightConnector1">
            <a:avLst/>
          </a:prstGeom>
          <a:ln w="12700">
            <a:solidFill>
              <a:srgbClr val="2B98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2"/>
            <a:endCxn id="8" idx="3"/>
          </p:cNvCxnSpPr>
          <p:nvPr/>
        </p:nvCxnSpPr>
        <p:spPr>
          <a:xfrm flipH="1">
            <a:off x="4808401" y="3726579"/>
            <a:ext cx="2378837" cy="505085"/>
          </a:xfrm>
          <a:prstGeom prst="straightConnector1">
            <a:avLst/>
          </a:prstGeom>
          <a:ln w="12700">
            <a:solidFill>
              <a:srgbClr val="2B98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2"/>
          </p:cNvCxnSpPr>
          <p:nvPr/>
        </p:nvCxnSpPr>
        <p:spPr>
          <a:xfrm flipH="1">
            <a:off x="4808401" y="4640276"/>
            <a:ext cx="2333364" cy="0"/>
          </a:xfrm>
          <a:prstGeom prst="straightConnector1">
            <a:avLst/>
          </a:prstGeom>
          <a:ln w="12700">
            <a:solidFill>
              <a:srgbClr val="2B98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625098" y="2916040"/>
            <a:ext cx="0" cy="665702"/>
          </a:xfrm>
          <a:prstGeom prst="straightConnector1">
            <a:avLst/>
          </a:prstGeom>
          <a:ln w="12700">
            <a:solidFill>
              <a:srgbClr val="2B98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91013" y="3068446"/>
            <a:ext cx="63350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실행</a:t>
            </a:r>
          </a:p>
        </p:txBody>
      </p:sp>
    </p:spTree>
    <p:extLst>
      <p:ext uri="{BB962C8B-B14F-4D97-AF65-F5344CB8AC3E}">
        <p14:creationId xmlns:p14="http://schemas.microsoft.com/office/powerpoint/2010/main" val="4542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71663" y="986044"/>
            <a:ext cx="8153584" cy="37210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dirty="0" smtClean="0">
                <a:latin typeface="나눔바른고딕" pitchFamily="50" charset="-127"/>
                <a:ea typeface="나눔바른고딕" pitchFamily="50" charset="-127"/>
                <a:hlinkClick r:id="rId4"/>
              </a:rPr>
              <a:t>안드로이드 버전 히스토리</a:t>
            </a:r>
            <a:endParaRPr lang="en-US" altLang="ko-KR" sz="1600" kern="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2008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9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 1.0 (API level 1)</a:t>
            </a:r>
            <a:endParaRPr lang="en-US" altLang="ko-KR" sz="1400" kern="0" dirty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2009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 1.1 (API level 2)</a:t>
            </a: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2009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 1.5 (API level 3) </a:t>
            </a:r>
            <a:r>
              <a:rPr lang="mr-IN" altLang="ko-KR" sz="1400" kern="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 “Cupcake”</a:t>
            </a:r>
            <a:endParaRPr lang="en-US" altLang="ko-KR" sz="1400" kern="0" dirty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2009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9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Android1.6 (API level 4) - “Donut”</a:t>
            </a:r>
            <a:endParaRPr lang="ko-KR" altLang="en-US" sz="1400" kern="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400" kern="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2015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 6.0 (API level 23) </a:t>
            </a:r>
            <a:r>
              <a:rPr lang="mr-IN" altLang="ko-KR" sz="1400" kern="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en-US" altLang="ko-KR" sz="1400" kern="0" dirty="0">
                <a:latin typeface="나눔바른고딕" pitchFamily="50" charset="-127"/>
                <a:ea typeface="나눔바른고딕" pitchFamily="50" charset="-127"/>
              </a:rPr>
              <a:t> “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Marshmallow”</a:t>
            </a: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2016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9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>
                <a:latin typeface="나눔바른고딕" pitchFamily="50" charset="-127"/>
                <a:ea typeface="나눔바른고딕" pitchFamily="50" charset="-127"/>
              </a:rPr>
              <a:t>Android 7.0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(API level 24-25) </a:t>
            </a:r>
            <a:r>
              <a:rPr lang="mr-IN" altLang="ko-KR" sz="1400" kern="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 “Nougat”</a:t>
            </a: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2017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 8.0 (API level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26-27) </a:t>
            </a:r>
            <a:r>
              <a:rPr lang="mr-IN" altLang="ko-KR" sz="1400" kern="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 “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Oreo”</a:t>
            </a: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2018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1400" kern="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Android 9.0 (API level 28) </a:t>
            </a:r>
            <a:r>
              <a:rPr lang="mr-IN" altLang="ko-KR" sz="1400" kern="0" dirty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en-US" altLang="ko-KR" sz="1400" kern="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kern="0" dirty="0" smtClean="0">
                <a:latin typeface="나눔바른고딕" pitchFamily="50" charset="-127"/>
                <a:ea typeface="나눔바른고딕" pitchFamily="50" charset="-127"/>
              </a:rPr>
              <a:t>“Pie”</a:t>
            </a:r>
            <a:endParaRPr lang="en-US" altLang="ko-KR" kern="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kern="0" dirty="0" smtClean="0">
                <a:latin typeface="나눔바른고딕" pitchFamily="50" charset="-127"/>
                <a:ea typeface="나눔바른고딕" pitchFamily="50" charset="-127"/>
              </a:rPr>
              <a:t>안드로이드 </a:t>
            </a:r>
            <a:r>
              <a:rPr lang="ko-KR" altLang="en-US" kern="0" dirty="0">
                <a:latin typeface="나눔바른고딕" pitchFamily="50" charset="-127"/>
                <a:ea typeface="나눔바른고딕" pitchFamily="50" charset="-127"/>
              </a:rPr>
              <a:t>오픈 소스 프로젝트</a:t>
            </a:r>
            <a:endParaRPr lang="en-US" altLang="ko-KR" kern="0" dirty="0">
              <a:latin typeface="나눔바른고딕" pitchFamily="50" charset="-127"/>
              <a:ea typeface="나눔바른고딕" pitchFamily="50" charset="-127"/>
            </a:endParaRPr>
          </a:p>
          <a:p>
            <a:pPr marL="409575" lvl="1" indent="-190500" latinLnBrk="0"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latin typeface="나눔바른고딕" pitchFamily="50" charset="-127"/>
                <a:ea typeface="나눔바른고딕" pitchFamily="50" charset="-127"/>
              </a:rPr>
              <a:t>https://source.android.com/index.html</a:t>
            </a:r>
            <a:endParaRPr lang="en-US" altLang="ko-KR" sz="1600" kern="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2520950" y="2552700"/>
            <a:ext cx="6350" cy="2453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7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543484" y="569627"/>
            <a:ext cx="8222836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rgbClr val="01917E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144000" indent="-342900" algn="l" defTabSz="914400" rtl="0" eaLnBrk="1" latinLnBrk="1" hangingPunct="1">
              <a:spcBef>
                <a:spcPct val="20000"/>
              </a:spcBef>
              <a:buFont typeface="+mj-lt"/>
              <a:buAutoNum type="arabicParenR"/>
              <a:defRPr lang="ko-KR" altLang="en-US" sz="1800" b="1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2pPr>
            <a:lvl3pPr marL="144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3pPr>
            <a:lvl4pPr marL="144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lang="ko-KR" altLang="en-US" sz="1600" kern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4pPr>
            <a:lvl5pPr marL="861750" indent="-28575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lang="ko-KR" altLang="en-US" sz="1600" kern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플랫폼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323" y="4643735"/>
            <a:ext cx="3002637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출처 </a:t>
            </a:r>
            <a:r>
              <a:rPr kumimoji="1" lang="en-US" altLang="ko-KR" sz="1000" dirty="0" smtClean="0"/>
              <a:t>: </a:t>
            </a:r>
            <a:r>
              <a:rPr kumimoji="1" lang="en-US" altLang="ko-KR" sz="1000" dirty="0"/>
              <a:t>https://</a:t>
            </a:r>
            <a:r>
              <a:rPr kumimoji="1" lang="en-US" altLang="ko-KR" sz="1000" dirty="0" err="1"/>
              <a:t>developer.android.com</a:t>
            </a:r>
            <a:r>
              <a:rPr kumimoji="1" lang="en-US" altLang="ko-KR" sz="1000" dirty="0"/>
              <a:t>/guide/platform/</a:t>
            </a:r>
            <a:endParaRPr kumimoji="1" lang="ko-KR" altLang="en-US" sz="1000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71663" y="986044"/>
            <a:ext cx="2493837" cy="6832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450" lvl="1" indent="-285750" latinLnBrk="0">
              <a:lnSpc>
                <a:spcPct val="120000"/>
              </a:lnSpc>
              <a:spcAft>
                <a:spcPts val="600"/>
              </a:spcAft>
              <a:buClr>
                <a:srgbClr val="41B873"/>
              </a:buClr>
              <a:buFont typeface="Wingdings" panose="05000000000000000000" pitchFamily="2" charset="2"/>
              <a:buChar char="u"/>
            </a:pPr>
            <a:r>
              <a:rPr lang="ko-KR" altLang="en-US" sz="1600" kern="0" smtClean="0">
                <a:latin typeface="나눔바른고딕" pitchFamily="50" charset="-127"/>
                <a:ea typeface="나눔바른고딕" pitchFamily="50" charset="-127"/>
              </a:rPr>
              <a:t>안드로이드 플랫폼 아키텍처</a:t>
            </a:r>
            <a:endParaRPr lang="en-US" altLang="ko-KR" sz="1600" kern="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32" y="515313"/>
            <a:ext cx="3116189" cy="4628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6136" y="3796712"/>
            <a:ext cx="2204185" cy="847023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 smtClean="0">
                <a:latin typeface="Helvetica Neue" pitchFamily="2" charset="0"/>
              </a:rPr>
              <a:t>스레딩 및 메모리관리</a:t>
            </a:r>
            <a:endParaRPr kumimoji="1" lang="en-US" altLang="ko-KR" sz="1200" dirty="0" smtClean="0">
              <a:latin typeface="Helvetica Neue" pitchFamily="2" charset="0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 smtClean="0">
                <a:latin typeface="Helvetica Neue" pitchFamily="2" charset="0"/>
              </a:rPr>
              <a:t>다양한 디바이스 드라이버를 포함</a:t>
            </a:r>
            <a:endParaRPr kumimoji="1" lang="en-US" altLang="ko-KR" sz="1200" dirty="0" smtClean="0">
              <a:latin typeface="Helvetica Neue" pitchFamily="2" charset="0"/>
            </a:endParaRPr>
          </a:p>
          <a:p>
            <a:r>
              <a:rPr kumimoji="1" lang="en-US" altLang="ko-KR" sz="1200" dirty="0" smtClean="0">
                <a:latin typeface="Helvetica Neue" pitchFamily="2" charset="0"/>
              </a:rPr>
              <a:t>-</a:t>
            </a:r>
            <a:r>
              <a:rPr kumimoji="1" lang="ko-KR" altLang="en-US" sz="1200" dirty="0" smtClean="0">
                <a:latin typeface="Helvetica Neue" pitchFamily="2" charset="0"/>
              </a:rPr>
              <a:t> 전원관리 기능</a:t>
            </a:r>
            <a:endParaRPr kumimoji="1" lang="ko-KR" altLang="en-US" sz="1200" dirty="0" smtClean="0">
              <a:latin typeface="Helvetica Neu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0093" y="3089708"/>
            <a:ext cx="1826506" cy="486531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kumimoji="1" lang="ko-KR" altLang="en-US" sz="1200" dirty="0" smtClean="0">
                <a:latin typeface="Helvetica Neue" pitchFamily="2" charset="0"/>
              </a:rPr>
              <a:t>하드웨어에 접근하기 위한 표준 인터페이스</a:t>
            </a:r>
            <a:endParaRPr kumimoji="1" lang="en-US" altLang="ko-KR" sz="1200" dirty="0" smtClean="0">
              <a:latin typeface="Helvetica Neu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1592" y="2009185"/>
            <a:ext cx="1684892" cy="847023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 smtClean="0">
                <a:latin typeface="Helvetica Neue" pitchFamily="2" charset="0"/>
              </a:rPr>
              <a:t>안드로이드 앱 실행을 위한 </a:t>
            </a:r>
            <a:r>
              <a:rPr kumimoji="1" lang="en-US" altLang="ko-KR" sz="1200" dirty="0" smtClean="0">
                <a:latin typeface="Helvetica Neue" pitchFamily="2" charset="0"/>
              </a:rPr>
              <a:t>ART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200" dirty="0" smtClean="0">
                <a:latin typeface="Helvetica Neue" pitchFamily="2" charset="0"/>
              </a:rPr>
              <a:t>Java </a:t>
            </a:r>
            <a:r>
              <a:rPr kumimoji="1" lang="ko-KR" altLang="en-US" sz="1200" dirty="0" smtClean="0">
                <a:latin typeface="Helvetica Neue" pitchFamily="2" charset="0"/>
              </a:rPr>
              <a:t>핵심 런터임 라이브러리 포함</a:t>
            </a:r>
            <a:endParaRPr kumimoji="1" lang="ko-KR" altLang="en-US" sz="1200" dirty="0" smtClean="0">
              <a:latin typeface="Helvetica Neu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3071" y="2009185"/>
            <a:ext cx="1626669" cy="847023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kumimoji="1" lang="ko-KR" altLang="en-US" sz="1200" dirty="0" smtClean="0">
                <a:latin typeface="Helvetica Neue" pitchFamily="2" charset="0"/>
              </a:rPr>
              <a:t>안드로이드 시스템 구성요소와 서비스가 사용하는 </a:t>
            </a:r>
            <a:r>
              <a:rPr kumimoji="1" lang="en-US" altLang="ko-KR" sz="1200" dirty="0" smtClean="0">
                <a:latin typeface="Helvetica Neue" pitchFamily="2" charset="0"/>
              </a:rPr>
              <a:t>Native C/C++ </a:t>
            </a:r>
            <a:r>
              <a:rPr kumimoji="1" lang="ko-KR" altLang="en-US" sz="1200" dirty="0" smtClean="0">
                <a:latin typeface="Helvetica Neue" pitchFamily="2" charset="0"/>
              </a:rPr>
              <a:t>라이브러리</a:t>
            </a:r>
            <a:endParaRPr kumimoji="1" lang="ko-KR" altLang="en-US" sz="1200" dirty="0" smtClean="0">
              <a:latin typeface="Helvetica Neu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6136" y="1032674"/>
            <a:ext cx="1710348" cy="847023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kumimoji="1" lang="ko-KR" altLang="en-US" sz="1200" dirty="0" smtClean="0">
                <a:latin typeface="Helvetica Neue" pitchFamily="2" charset="0"/>
              </a:rPr>
              <a:t>안드로이드 앱 개발을 위한 기본 틀과 </a:t>
            </a:r>
            <a:r>
              <a:rPr kumimoji="1" lang="en-US" altLang="ko-KR" sz="1200" dirty="0" smtClean="0">
                <a:latin typeface="Helvetica Neue" pitchFamily="2" charset="0"/>
              </a:rPr>
              <a:t>API</a:t>
            </a:r>
            <a:r>
              <a:rPr kumimoji="1" lang="ko-KR" altLang="en-US" sz="1200" dirty="0" smtClean="0">
                <a:latin typeface="Helvetica Neue" pitchFamily="2" charset="0"/>
              </a:rPr>
              <a:t>를 제공해주어 앱 개발을 쉽게 해주는 역할</a:t>
            </a:r>
            <a:endParaRPr kumimoji="1" lang="ko-KR" altLang="en-US" sz="1200" dirty="0" smtClean="0">
              <a:latin typeface="Helvetica Neue" pitchFamily="2" charset="0"/>
            </a:endParaRPr>
          </a:p>
        </p:txBody>
      </p:sp>
      <p:cxnSp>
        <p:nvCxnSpPr>
          <p:cNvPr id="13" name="직선 연결선[R] 12"/>
          <p:cNvCxnSpPr>
            <a:stCxn id="11" idx="3"/>
          </p:cNvCxnSpPr>
          <p:nvPr/>
        </p:nvCxnSpPr>
        <p:spPr>
          <a:xfrm flipV="1">
            <a:off x="2999740" y="2432696"/>
            <a:ext cx="456692" cy="1"/>
          </a:xfrm>
          <a:prstGeom prst="line">
            <a:avLst/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1"/>
          </p:cNvCxnSpPr>
          <p:nvPr/>
        </p:nvCxnSpPr>
        <p:spPr>
          <a:xfrm flipH="1">
            <a:off x="6572621" y="1456186"/>
            <a:ext cx="283515" cy="1340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" idx="1"/>
          </p:cNvCxnSpPr>
          <p:nvPr/>
        </p:nvCxnSpPr>
        <p:spPr>
          <a:xfrm flipH="1" flipV="1">
            <a:off x="6572621" y="2432696"/>
            <a:ext cx="308971" cy="1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1"/>
          </p:cNvCxnSpPr>
          <p:nvPr/>
        </p:nvCxnSpPr>
        <p:spPr>
          <a:xfrm flipH="1" flipV="1">
            <a:off x="6559893" y="3234088"/>
            <a:ext cx="360200" cy="98886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3" idx="1"/>
          </p:cNvCxnSpPr>
          <p:nvPr/>
        </p:nvCxnSpPr>
        <p:spPr>
          <a:xfrm flipH="1" flipV="1">
            <a:off x="6547007" y="4220223"/>
            <a:ext cx="309129" cy="1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7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국어표현교육론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sq" cmpd="sng">
          <a:solidFill>
            <a:schemeClr val="tx2"/>
          </a:solidFill>
          <a:prstDash val="sysDot"/>
          <a:miter lim="800000"/>
        </a:ln>
      </a:spPr>
      <a:bodyPr lIns="46800" rtlCol="0" anchor="ctr"/>
      <a:lstStyle>
        <a:defPPr marL="360000" indent="-190800" latinLnBrk="0">
          <a:spcBef>
            <a:spcPts val="600"/>
          </a:spcBef>
          <a:buClr>
            <a:srgbClr val="558ED5"/>
          </a:buClr>
          <a:buFont typeface="Wingdings" pitchFamily="2" charset="2"/>
          <a:buChar char="l"/>
          <a:defRPr sz="1400" kern="0" dirty="0" smtClean="0">
            <a:solidFill>
              <a:schemeClr val="tx1"/>
            </a:solidFill>
            <a:latin typeface="나눔바른고딕" pitchFamily="50" charset="-127"/>
            <a:ea typeface="나눔바른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effectLst>
          <a:outerShdw blurRad="50800" dist="38100" algn="l" rotWithShape="0">
            <a:prstClr val="black">
              <a:alpha val="40000"/>
            </a:prstClr>
          </a:outerShdw>
        </a:effectLst>
      </a:spPr>
      <a:bodyPr vert="horz" lIns="91440" tIns="45720" rIns="91440" bIns="45720" rtlCol="0" anchor="b">
        <a:noAutofit/>
      </a:bodyPr>
      <a:lstStyle>
        <a:defPPr>
          <a:defRPr sz="3200" dirty="0" smtClean="0">
            <a:solidFill>
              <a:schemeClr val="bg1"/>
            </a:solidFill>
            <a:latin typeface="Helvetica Neu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13599</TotalTime>
  <Words>698</Words>
  <Application>Microsoft Macintosh PowerPoint</Application>
  <PresentationFormat>화면 슬라이드 쇼(16:9)</PresentationFormat>
  <Paragraphs>117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나눔고딕 ExtraBold</vt:lpstr>
      <vt:lpstr>나눔바른고딕</vt:lpstr>
      <vt:lpstr>나눔바른고딕 UltraLight</vt:lpstr>
      <vt:lpstr>나눔바른고딕OTF</vt:lpstr>
      <vt:lpstr>맑은 고딕</vt:lpstr>
      <vt:lpstr>Helvetica Neue</vt:lpstr>
      <vt:lpstr>Mangal</vt:lpstr>
      <vt:lpstr>Wingdings</vt:lpstr>
      <vt:lpstr>Arial</vt:lpstr>
      <vt:lpstr>한국어표현교육론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ENU-YoonPD</dc:creator>
  <cp:lastModifiedBy>Kwanwoo Lee</cp:lastModifiedBy>
  <cp:revision>2489</cp:revision>
  <cp:lastPrinted>2017-08-21T02:44:29Z</cp:lastPrinted>
  <dcterms:created xsi:type="dcterms:W3CDTF">2013-04-25T01:34:29Z</dcterms:created>
  <dcterms:modified xsi:type="dcterms:W3CDTF">2018-12-23T06:00:03Z</dcterms:modified>
</cp:coreProperties>
</file>